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91" r:id="rId2"/>
    <p:sldId id="256" r:id="rId3"/>
    <p:sldId id="302" r:id="rId4"/>
    <p:sldId id="258" r:id="rId5"/>
    <p:sldId id="295" r:id="rId6"/>
    <p:sldId id="290" r:id="rId7"/>
    <p:sldId id="289" r:id="rId8"/>
    <p:sldId id="288" r:id="rId9"/>
    <p:sldId id="272" r:id="rId10"/>
    <p:sldId id="261" r:id="rId11"/>
    <p:sldId id="265" r:id="rId12"/>
    <p:sldId id="293" r:id="rId13"/>
    <p:sldId id="270" r:id="rId14"/>
    <p:sldId id="305" r:id="rId15"/>
    <p:sldId id="266" r:id="rId16"/>
    <p:sldId id="292" r:id="rId17"/>
    <p:sldId id="262" r:id="rId18"/>
    <p:sldId id="268" r:id="rId19"/>
    <p:sldId id="279" r:id="rId20"/>
    <p:sldId id="275" r:id="rId21"/>
    <p:sldId id="294" r:id="rId22"/>
    <p:sldId id="276" r:id="rId23"/>
    <p:sldId id="306" r:id="rId24"/>
    <p:sldId id="281" r:id="rId25"/>
    <p:sldId id="280" r:id="rId26"/>
    <p:sldId id="282" r:id="rId27"/>
    <p:sldId id="283" r:id="rId28"/>
    <p:sldId id="285" r:id="rId29"/>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97"/>
    <p:restoredTop sz="94823"/>
  </p:normalViewPr>
  <p:slideViewPr>
    <p:cSldViewPr snapToGrid="0" snapToObjects="1">
      <p:cViewPr varScale="1">
        <p:scale>
          <a:sx n="114" d="100"/>
          <a:sy n="114" d="100"/>
        </p:scale>
        <p:origin x="184"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0433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E862E-81E2-00F4-AB22-E5A9DB62D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07A53-B904-B767-9EDA-DC24EC5E60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E86DED-9B64-6872-147D-89E3F1858F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B4ACF6-DAEE-D74B-9579-E7908A3B5B25}"/>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8593881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Nguyen, T. L. H., &amp; Meek, V. L. (2015). Key considerations in organizing and structuring university research. The Journal of Research Administration, 46(1), 41-62. Applies Mintzberg (1979) four generic design parameters — design of positions (job specialization, behaviour formalization, training/indoctrination), design of superstructure, design of lateral linkages, design of a decision-making system — decomposed into ten tasks.
Why it matters for LabKI: this is the institution-level analogue of the lab-level question. It independently argues that organizational and operational choices are linked to research capacity and outcomes, and Table 2 in the paper is a clean citable framework for a literature review.
Companion paper worth citing alongside it: Nguyen &amp; Meek (2016), 'Key Problems in Organizing and Structuring University Research in Vietnam: The Lack of an Effective Research Behaviour Formalization System,' Minerva. That one is specifically about the absence of operational standardization — closest published analogue to the operational-standardization hypothesis.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Job of this slide: introduce STS and CSCW from cold, in about two minutes, and use them to explain why the session is half discussion.
If you want to say more out loud: STS treats science as something people physically do, with instruments and paperwork and pecking orders, rather than as an abstract method. CSCW got started because software kept being designed for one person and then handed to a group, where it fell over.
The convergence is the actual content. Grudin's 1994 paper listed why groupware fails, and his first item was the mismatch between who does the work of feeding a tool and who gets the benefit from it. The Scandinavian participatory design projects got to the same answer from the labour side, by having workers co-design the systems instead of receiving them.
Land the last line and move on. It tells the room their discussion is the deliverable, not politeness.</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26A5E-9E11-8475-1E41-7754261DFD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C1208F-6E96-3C43-65E1-1094FBA2CB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DE90B6-6005-C91A-6E1F-EF160A03EB27}"/>
              </a:ext>
            </a:extLst>
          </p:cNvPr>
          <p:cNvSpPr>
            <a:spLocks noGrp="1"/>
          </p:cNvSpPr>
          <p:nvPr>
            <p:ph type="body" idx="1"/>
          </p:nvPr>
        </p:nvSpPr>
        <p:spPr/>
        <p:txBody>
          <a:bodyPr/>
          <a:lstStyle/>
          <a:p>
            <a:r>
              <a:rPr lang="en-US" dirty="0"/>
              <a:t>Job of this slide: introduce STS and CSCW from cold, in about two minutes, and use them to explain why the session is half discussion.
If you want to say more out loud: STS treats science as something people physically do, with instruments and paperwork and pecking orders, rather than as an abstract method. CSCW got started because software kept being designed for one person and then handed to a group, where it fell over.
The convergence is the actual content. Grudin's 1994 paper listed why groupware fails, and his first item was the mismatch between who does the work of feeding a tool and who gets the benefit from it. The Scandinavian participatory design projects got to the same answer from the labour side, by having workers co-design the systems instead of receiving them.
Land the last line and move on. It tells the room their discussion is the deliverable, not politeness.</a:t>
            </a:r>
          </a:p>
        </p:txBody>
      </p:sp>
      <p:sp>
        <p:nvSpPr>
          <p:cNvPr id="4" name="Slide Number Placeholder 3">
            <a:extLst>
              <a:ext uri="{FF2B5EF4-FFF2-40B4-BE49-F238E27FC236}">
                <a16:creationId xmlns:a16="http://schemas.microsoft.com/office/drawing/2014/main" id="{912AF4B8-FE53-62DB-CF50-938132C1085D}"/>
              </a:ext>
            </a:extLst>
          </p:cNvPr>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3316422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C06B4-1268-CF0D-F6B8-31FF052E77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34306E-E268-E9D0-A43C-7575594621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7BDAA8-E003-AFC4-8883-0C8D1A4A62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74CA51-4F89-7AC1-5BA0-F0E80DC98E06}"/>
              </a:ext>
            </a:extLst>
          </p:cNvPr>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494066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00DC2-ED75-D151-3A58-645BC3633F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CDA791-0DE7-852F-0FF6-54730E1DC7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471D3B-503F-1D15-BAA6-F91A548BD1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B7C1A2-EB29-CC18-0385-907FEC265E60}"/>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289245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FDE2B-2EC9-7A6C-7EC6-0EF433AD4B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BE795B-3512-225C-94FF-D5C93EB3FC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9F6064-671C-872C-27C9-01B50AE613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715611-7DA3-1760-64ED-C0D43AEC2C50}"/>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8808536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 name="Google Shape;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 name="Google Shape;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FD8C2-A3F7-CD2E-B2CF-089228CA78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274813-7CB1-05E0-1D27-3CF5520534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E6E61D-8B70-7AB9-DDCE-1B59CC7115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E9E96E-0BDD-8E7A-79C7-B7A516CF9C60}"/>
              </a:ext>
            </a:extLst>
          </p:cNvPr>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833660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hyperlink" Target="https://www.projectmanagement.com/blog-post/77038/what-s-your-project-s-bus-factor-#_"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nsf.gov/funding/opportunities/soo-science-organizations"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nature.com/articles/533452a"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D97EFB23-408F-96D0-D1E2-62EE70A34193}"/>
              </a:ext>
            </a:extLst>
          </p:cNvPr>
          <p:cNvPicPr>
            <a:picLocks noChangeAspect="1"/>
          </p:cNvPicPr>
          <p:nvPr/>
        </p:nvPicPr>
        <p:blipFill>
          <a:blip r:embed="rId3"/>
          <a:stretch>
            <a:fillRect/>
          </a:stretch>
        </p:blipFill>
        <p:spPr>
          <a:xfrm>
            <a:off x="2886693" y="464111"/>
            <a:ext cx="6792919" cy="592977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2"/>
          <p:cNvSpPr/>
          <p:nvPr/>
        </p:nvSpPr>
        <p:spPr>
          <a:xfrm>
            <a:off x="8232458" y="6206490"/>
            <a:ext cx="3840480" cy="548640"/>
          </a:xfrm>
          <a:prstGeom prst="rect">
            <a:avLst/>
          </a:prstGeom>
          <a:noFill/>
          <a:ln/>
        </p:spPr>
        <p:txBody>
          <a:bodyPr wrap="square" lIns="0" tIns="0" rIns="0" bIns="0" rtlCol="0" anchor="ctr"/>
          <a:lstStyle/>
          <a:p>
            <a:pPr marL="0" indent="0" algn="r">
              <a:lnSpc>
                <a:spcPct val="120000"/>
              </a:lnSpc>
              <a:buNone/>
            </a:pPr>
            <a:r>
              <a:rPr lang="en-US" sz="1000" i="1" dirty="0">
                <a:solidFill>
                  <a:srgbClr val="A79C8C"/>
                </a:solidFill>
                <a:latin typeface="Arial" pitchFamily="34" charset="0"/>
                <a:ea typeface="Arial" pitchFamily="34" charset="-122"/>
                <a:cs typeface="Arial" pitchFamily="34" charset="-120"/>
              </a:rPr>
              <a:t>Avelino, Passos, Hora &amp; Valente, 2016, ICPC · Massingham, 2018, Journal of Knowledge Management</a:t>
            </a:r>
            <a:endParaRPr lang="en-US" sz="1000" dirty="0"/>
          </a:p>
        </p:txBody>
      </p:sp>
      <p:pic>
        <p:nvPicPr>
          <p:cNvPr id="7" name="Picture 6">
            <a:extLst>
              <a:ext uri="{FF2B5EF4-FFF2-40B4-BE49-F238E27FC236}">
                <a16:creationId xmlns:a16="http://schemas.microsoft.com/office/drawing/2014/main" id="{69EC94A6-84AC-F77F-FDDC-72E2EF27E6A0}"/>
              </a:ext>
            </a:extLst>
          </p:cNvPr>
          <p:cNvPicPr>
            <a:picLocks noChangeAspect="1"/>
          </p:cNvPicPr>
          <p:nvPr/>
        </p:nvPicPr>
        <p:blipFill>
          <a:blip r:embed="rId3"/>
          <a:stretch>
            <a:fillRect/>
          </a:stretch>
        </p:blipFill>
        <p:spPr>
          <a:xfrm>
            <a:off x="1567022" y="1700212"/>
            <a:ext cx="4054681" cy="4072491"/>
          </a:xfrm>
          <a:prstGeom prst="rect">
            <a:avLst/>
          </a:prstGeom>
        </p:spPr>
      </p:pic>
      <p:sp>
        <p:nvSpPr>
          <p:cNvPr id="8" name="TextBox 7">
            <a:extLst>
              <a:ext uri="{FF2B5EF4-FFF2-40B4-BE49-F238E27FC236}">
                <a16:creationId xmlns:a16="http://schemas.microsoft.com/office/drawing/2014/main" id="{0090EEB5-AB33-5143-BB34-775EC877EDAF}"/>
              </a:ext>
            </a:extLst>
          </p:cNvPr>
          <p:cNvSpPr txBox="1"/>
          <p:nvPr/>
        </p:nvSpPr>
        <p:spPr>
          <a:xfrm>
            <a:off x="742950" y="6021824"/>
            <a:ext cx="824072" cy="369332"/>
          </a:xfrm>
          <a:prstGeom prst="rect">
            <a:avLst/>
          </a:prstGeom>
          <a:noFill/>
        </p:spPr>
        <p:txBody>
          <a:bodyPr wrap="none" rtlCol="0">
            <a:spAutoFit/>
          </a:bodyPr>
          <a:lstStyle/>
          <a:p>
            <a:r>
              <a:rPr lang="en-US" dirty="0">
                <a:hlinkClick r:id="rId4"/>
              </a:rPr>
              <a:t>Source</a:t>
            </a:r>
            <a:endParaRPr lang="en-US" dirty="0"/>
          </a:p>
        </p:txBody>
      </p:sp>
      <p:sp>
        <p:nvSpPr>
          <p:cNvPr id="9" name="TextBox 8">
            <a:extLst>
              <a:ext uri="{FF2B5EF4-FFF2-40B4-BE49-F238E27FC236}">
                <a16:creationId xmlns:a16="http://schemas.microsoft.com/office/drawing/2014/main" id="{7D5F8F39-566A-71C9-5F8A-5FC6B749A5D1}"/>
              </a:ext>
            </a:extLst>
          </p:cNvPr>
          <p:cNvSpPr txBox="1"/>
          <p:nvPr/>
        </p:nvSpPr>
        <p:spPr>
          <a:xfrm>
            <a:off x="7072313" y="1700212"/>
            <a:ext cx="3429000" cy="1200329"/>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risk resulting from information and capabilities not being shared among team members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AF9F6"/>
        </a:solidFill>
        <a:effectLst/>
      </p:bgPr>
    </p:bg>
    <p:spTree>
      <p:nvGrpSpPr>
        <p:cNvPr id="1" name=""/>
        <p:cNvGrpSpPr/>
        <p:nvPr/>
      </p:nvGrpSpPr>
      <p:grpSpPr>
        <a:xfrm>
          <a:off x="0" y="0"/>
          <a:ext cx="0" cy="0"/>
          <a:chOff x="0" y="0"/>
          <a:chExt cx="0" cy="0"/>
        </a:xfrm>
      </p:grpSpPr>
      <p:sp>
        <p:nvSpPr>
          <p:cNvPr id="2" name="Shape 0"/>
          <p:cNvSpPr/>
          <p:nvPr/>
        </p:nvSpPr>
        <p:spPr>
          <a:xfrm>
            <a:off x="731520" y="685800"/>
            <a:ext cx="1737360" cy="365760"/>
          </a:xfrm>
          <a:prstGeom prst="roundRect">
            <a:avLst>
              <a:gd name="adj" fmla="val 50000"/>
            </a:avLst>
          </a:prstGeom>
          <a:solidFill>
            <a:srgbClr val="3F5C66"/>
          </a:solidFill>
          <a:ln/>
        </p:spPr>
        <p:txBody>
          <a:bodyPr/>
          <a:lstStyle/>
          <a:p>
            <a:endParaRPr lang="en-US"/>
          </a:p>
        </p:txBody>
      </p:sp>
      <p:sp>
        <p:nvSpPr>
          <p:cNvPr id="3" name="Text 1"/>
          <p:cNvSpPr/>
          <p:nvPr/>
        </p:nvSpPr>
        <p:spPr>
          <a:xfrm>
            <a:off x="731520" y="685800"/>
            <a:ext cx="1737360" cy="365760"/>
          </a:xfrm>
          <a:prstGeom prst="rect">
            <a:avLst/>
          </a:prstGeom>
          <a:noFill/>
          <a:ln/>
        </p:spPr>
        <p:txBody>
          <a:bodyPr wrap="square" lIns="0" tIns="0" rIns="0" bIns="0" rtlCol="0" anchor="ctr"/>
          <a:lstStyle/>
          <a:p>
            <a:pPr marL="0" indent="0" algn="ctr">
              <a:buNone/>
            </a:pPr>
            <a:r>
              <a:rPr lang="en-US" sz="1100" b="1" kern="0" spc="100" dirty="0">
                <a:solidFill>
                  <a:srgbClr val="FFFFFF"/>
                </a:solidFill>
                <a:latin typeface="Arial" pitchFamily="34" charset="0"/>
                <a:ea typeface="Arial" pitchFamily="34" charset="-122"/>
                <a:cs typeface="Arial" pitchFamily="34" charset="-120"/>
              </a:rPr>
              <a:t>DISCUSSION</a:t>
            </a:r>
            <a:endParaRPr lang="en-US" sz="1100" dirty="0"/>
          </a:p>
        </p:txBody>
      </p:sp>
      <p:sp>
        <p:nvSpPr>
          <p:cNvPr id="4" name="Text 2"/>
          <p:cNvSpPr/>
          <p:nvPr/>
        </p:nvSpPr>
        <p:spPr>
          <a:xfrm>
            <a:off x="731520" y="1234440"/>
            <a:ext cx="10698480" cy="777240"/>
          </a:xfrm>
          <a:prstGeom prst="rect">
            <a:avLst/>
          </a:prstGeom>
          <a:noFill/>
          <a:ln/>
        </p:spPr>
        <p:txBody>
          <a:bodyPr wrap="square" lIns="0" tIns="0" rIns="0" bIns="0" rtlCol="0" anchor="ctr"/>
          <a:lstStyle/>
          <a:p>
            <a:pPr marL="0" indent="0">
              <a:buNone/>
            </a:pPr>
            <a:r>
              <a:rPr lang="en-US" sz="3000" b="1" dirty="0">
                <a:solidFill>
                  <a:srgbClr val="2B2B28"/>
                </a:solidFill>
                <a:latin typeface="Arial" pitchFamily="34" charset="0"/>
                <a:ea typeface="Arial" pitchFamily="34" charset="-122"/>
                <a:cs typeface="Arial" pitchFamily="34" charset="-120"/>
              </a:rPr>
              <a:t>Institutional Knowledge &amp; Turnover</a:t>
            </a:r>
            <a:endParaRPr lang="en-US" sz="3000" dirty="0"/>
          </a:p>
        </p:txBody>
      </p:sp>
      <p:sp>
        <p:nvSpPr>
          <p:cNvPr id="5" name="Shape 3"/>
          <p:cNvSpPr/>
          <p:nvPr/>
        </p:nvSpPr>
        <p:spPr>
          <a:xfrm>
            <a:off x="731520" y="2313432"/>
            <a:ext cx="365760" cy="365760"/>
          </a:xfrm>
          <a:prstGeom prst="roundRect">
            <a:avLst>
              <a:gd name="adj" fmla="val 15000"/>
            </a:avLst>
          </a:prstGeom>
          <a:solidFill>
            <a:srgbClr val="EAE8E3"/>
          </a:solidFill>
          <a:ln/>
        </p:spPr>
        <p:txBody>
          <a:bodyPr/>
          <a:lstStyle/>
          <a:p>
            <a:endParaRPr lang="en-US"/>
          </a:p>
        </p:txBody>
      </p:sp>
      <p:sp>
        <p:nvSpPr>
          <p:cNvPr id="6" name="Text 4"/>
          <p:cNvSpPr/>
          <p:nvPr/>
        </p:nvSpPr>
        <p:spPr>
          <a:xfrm>
            <a:off x="731520" y="231343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1</a:t>
            </a:r>
            <a:endParaRPr lang="en-US" sz="1300" dirty="0"/>
          </a:p>
        </p:txBody>
      </p:sp>
      <p:sp>
        <p:nvSpPr>
          <p:cNvPr id="7" name="Text 5"/>
          <p:cNvSpPr/>
          <p:nvPr/>
        </p:nvSpPr>
        <p:spPr>
          <a:xfrm>
            <a:off x="1280160" y="2286000"/>
            <a:ext cx="10149840" cy="713232"/>
          </a:xfrm>
          <a:prstGeom prst="rect">
            <a:avLst/>
          </a:prstGeom>
          <a:noFill/>
          <a:ln/>
        </p:spPr>
        <p:txBody>
          <a:bodyPr wrap="square" lIns="0" tIns="0" rIns="0" bIns="0" rtlCol="0" anchor="t"/>
          <a:lstStyle/>
          <a:p>
            <a:pPr>
              <a:lnSpc>
                <a:spcPct val="115000"/>
              </a:lnSpc>
            </a:pPr>
            <a:r>
              <a:rPr lang="en-US" sz="1400" dirty="0">
                <a:solidFill>
                  <a:schemeClr val="bg2">
                    <a:lumMod val="50000"/>
                  </a:schemeClr>
                </a:solidFill>
                <a:latin typeface="Arial" panose="020B0604020202020204" pitchFamily="34" charset="0"/>
                <a:cs typeface="Arial" panose="020B0604020202020204" pitchFamily="34" charset="0"/>
              </a:rPr>
              <a:t>How much of your lab's knowledge is documented versus passed down informally?</a:t>
            </a:r>
          </a:p>
        </p:txBody>
      </p:sp>
      <p:sp>
        <p:nvSpPr>
          <p:cNvPr id="8" name="Shape 6"/>
          <p:cNvSpPr/>
          <p:nvPr/>
        </p:nvSpPr>
        <p:spPr>
          <a:xfrm>
            <a:off x="731520" y="3118104"/>
            <a:ext cx="365760" cy="365760"/>
          </a:xfrm>
          <a:prstGeom prst="roundRect">
            <a:avLst>
              <a:gd name="adj" fmla="val 15000"/>
            </a:avLst>
          </a:prstGeom>
          <a:solidFill>
            <a:srgbClr val="EAE8E3"/>
          </a:solidFill>
          <a:ln/>
        </p:spPr>
        <p:txBody>
          <a:bodyPr/>
          <a:lstStyle/>
          <a:p>
            <a:endParaRPr lang="en-US"/>
          </a:p>
        </p:txBody>
      </p:sp>
      <p:sp>
        <p:nvSpPr>
          <p:cNvPr id="9" name="Text 7"/>
          <p:cNvSpPr/>
          <p:nvPr/>
        </p:nvSpPr>
        <p:spPr>
          <a:xfrm>
            <a:off x="731520" y="3118104"/>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2</a:t>
            </a:r>
            <a:endParaRPr lang="en-US" sz="1300" dirty="0"/>
          </a:p>
        </p:txBody>
      </p:sp>
      <p:sp>
        <p:nvSpPr>
          <p:cNvPr id="11" name="Shape 9"/>
          <p:cNvSpPr/>
          <p:nvPr/>
        </p:nvSpPr>
        <p:spPr>
          <a:xfrm>
            <a:off x="731520" y="3922776"/>
            <a:ext cx="365760" cy="365760"/>
          </a:xfrm>
          <a:prstGeom prst="roundRect">
            <a:avLst>
              <a:gd name="adj" fmla="val 15000"/>
            </a:avLst>
          </a:prstGeom>
          <a:solidFill>
            <a:srgbClr val="EAE8E3"/>
          </a:solidFill>
          <a:ln/>
        </p:spPr>
        <p:txBody>
          <a:bodyPr/>
          <a:lstStyle/>
          <a:p>
            <a:endParaRPr lang="en-US"/>
          </a:p>
        </p:txBody>
      </p:sp>
      <p:sp>
        <p:nvSpPr>
          <p:cNvPr id="12" name="Text 10"/>
          <p:cNvSpPr/>
          <p:nvPr/>
        </p:nvSpPr>
        <p:spPr>
          <a:xfrm>
            <a:off x="731520" y="3922776"/>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3</a:t>
            </a:r>
            <a:endParaRPr lang="en-US" sz="1300" dirty="0"/>
          </a:p>
        </p:txBody>
      </p:sp>
      <p:sp>
        <p:nvSpPr>
          <p:cNvPr id="16" name="Text 14"/>
          <p:cNvSpPr/>
          <p:nvPr/>
        </p:nvSpPr>
        <p:spPr>
          <a:xfrm>
            <a:off x="1280160" y="4049012"/>
            <a:ext cx="10149840" cy="713232"/>
          </a:xfrm>
          <a:prstGeom prst="rect">
            <a:avLst/>
          </a:prstGeom>
          <a:noFill/>
          <a:ln/>
        </p:spPr>
        <p:txBody>
          <a:bodyPr wrap="square" lIns="0" tIns="0" rIns="0" bIns="0" rtlCol="0" anchor="t"/>
          <a:lstStyle/>
          <a:p>
            <a:pPr>
              <a:lnSpc>
                <a:spcPct val="115000"/>
              </a:lnSpc>
            </a:pPr>
            <a:r>
              <a:rPr lang="en-US" sz="1400" dirty="0">
                <a:solidFill>
                  <a:schemeClr val="bg2">
                    <a:lumMod val="50000"/>
                  </a:schemeClr>
                </a:solidFill>
                <a:latin typeface="Arial" panose="020B0604020202020204" pitchFamily="34" charset="0"/>
                <a:cs typeface="Arial" panose="020B0604020202020204" pitchFamily="34" charset="0"/>
              </a:rPr>
              <a:t>What knowledge is worth documenting? What isn't?</a:t>
            </a:r>
          </a:p>
        </p:txBody>
      </p:sp>
      <p:sp>
        <p:nvSpPr>
          <p:cNvPr id="19" name="Text 17"/>
          <p:cNvSpPr/>
          <p:nvPr/>
        </p:nvSpPr>
        <p:spPr>
          <a:xfrm>
            <a:off x="1280160" y="3167506"/>
            <a:ext cx="10149840" cy="713232"/>
          </a:xfrm>
          <a:prstGeom prst="rect">
            <a:avLst/>
          </a:prstGeom>
          <a:noFill/>
          <a:ln/>
        </p:spPr>
        <p:txBody>
          <a:bodyPr wrap="square" lIns="0" tIns="0" rIns="0" bIns="0" rtlCol="0" anchor="t"/>
          <a:lstStyle/>
          <a:p>
            <a:pPr>
              <a:lnSpc>
                <a:spcPct val="115000"/>
              </a:lnSpc>
            </a:pPr>
            <a:r>
              <a:rPr lang="en-US" sz="1400" dirty="0">
                <a:solidFill>
                  <a:schemeClr val="bg2">
                    <a:lumMod val="50000"/>
                  </a:schemeClr>
                </a:solidFill>
                <a:latin typeface="Arial" panose="020B0604020202020204" pitchFamily="34" charset="0"/>
                <a:cs typeface="Arial" panose="020B0604020202020204" pitchFamily="34" charset="0"/>
              </a:rPr>
              <a:t>What knowledge leaves your lab every time someone graduates or changes jobs?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70896" y="742027"/>
            <a:ext cx="4504608" cy="1463040"/>
          </a:xfrm>
          <a:prstGeom prst="rect">
            <a:avLst/>
          </a:prstGeom>
          <a:noFill/>
          <a:ln/>
        </p:spPr>
        <p:txBody>
          <a:bodyPr wrap="square" lIns="0" tIns="0" rIns="0" bIns="0" rtlCol="0" anchor="ctr"/>
          <a:lstStyle/>
          <a:p>
            <a:pPr marL="0" indent="0">
              <a:buNone/>
            </a:pPr>
            <a:r>
              <a:rPr lang="en-US" sz="2000" b="1" dirty="0">
                <a:solidFill>
                  <a:srgbClr val="2B2B28"/>
                </a:solidFill>
                <a:latin typeface="Arial" pitchFamily="34" charset="0"/>
                <a:ea typeface="Arial" pitchFamily="34" charset="-122"/>
                <a:cs typeface="Arial" pitchFamily="34" charset="-120"/>
              </a:rPr>
              <a:t>Non-standardized / non-existent documentation practices </a:t>
            </a:r>
            <a:endParaRPr lang="en-US" sz="2000" dirty="0"/>
          </a:p>
        </p:txBody>
      </p:sp>
      <p:sp>
        <p:nvSpPr>
          <p:cNvPr id="3" name="Text 1"/>
          <p:cNvSpPr/>
          <p:nvPr/>
        </p:nvSpPr>
        <p:spPr>
          <a:xfrm>
            <a:off x="731520" y="1361093"/>
            <a:ext cx="3840480" cy="3474720"/>
          </a:xfrm>
          <a:prstGeom prst="rect">
            <a:avLst/>
          </a:prstGeom>
          <a:noFill/>
          <a:ln/>
        </p:spPr>
        <p:txBody>
          <a:bodyPr wrap="square" lIns="0" tIns="0" rIns="0" bIns="0" rtlCol="0" anchor="ctr"/>
          <a:lstStyle/>
          <a:p>
            <a:pPr marL="0" indent="0">
              <a:lnSpc>
                <a:spcPct val="130000"/>
              </a:lnSpc>
              <a:buNone/>
            </a:pPr>
            <a:r>
              <a:rPr lang="en-US" sz="1400" dirty="0">
                <a:solidFill>
                  <a:srgbClr val="5B5750"/>
                </a:solidFill>
                <a:latin typeface="Arial" pitchFamily="34" charset="0"/>
                <a:ea typeface="Arial" pitchFamily="34" charset="-122"/>
                <a:cs typeface="Arial" pitchFamily="34" charset="-120"/>
              </a:rPr>
              <a:t>Researchers who study how a shared document splinters across a group call this protocol drift (a concept from Science and Technology Studies). This is so common and costs so much time. </a:t>
            </a:r>
            <a:endParaRPr lang="en-US" sz="1400" dirty="0"/>
          </a:p>
        </p:txBody>
      </p:sp>
      <p:sp>
        <p:nvSpPr>
          <p:cNvPr id="4" name="Text 2"/>
          <p:cNvSpPr/>
          <p:nvPr/>
        </p:nvSpPr>
        <p:spPr>
          <a:xfrm>
            <a:off x="731520" y="6035040"/>
            <a:ext cx="3840480" cy="365760"/>
          </a:xfrm>
          <a:prstGeom prst="rect">
            <a:avLst/>
          </a:prstGeom>
          <a:noFill/>
          <a:ln/>
        </p:spPr>
        <p:txBody>
          <a:bodyPr wrap="square" lIns="0" tIns="0" rIns="0" bIns="0" rtlCol="0" anchor="ctr"/>
          <a:lstStyle/>
          <a:p>
            <a:pPr marL="0" indent="0">
              <a:buNone/>
            </a:pPr>
            <a:r>
              <a:rPr lang="en-US" sz="1100" i="1" dirty="0">
                <a:solidFill>
                  <a:srgbClr val="A79C8C"/>
                </a:solidFill>
                <a:latin typeface="Arial" pitchFamily="34" charset="0"/>
                <a:ea typeface="Arial" pitchFamily="34" charset="-122"/>
                <a:cs typeface="Arial" pitchFamily="34" charset="-120"/>
              </a:rPr>
              <a:t>Star &amp; Griesemer, 1989, Social Studies of Science</a:t>
            </a:r>
            <a:endParaRPr lang="en-US" sz="1100" dirty="0"/>
          </a:p>
        </p:txBody>
      </p:sp>
      <p:sp>
        <p:nvSpPr>
          <p:cNvPr id="5" name="Shape 3"/>
          <p:cNvSpPr/>
          <p:nvPr/>
        </p:nvSpPr>
        <p:spPr>
          <a:xfrm>
            <a:off x="5943600" y="1234440"/>
            <a:ext cx="3337560" cy="914400"/>
          </a:xfrm>
          <a:prstGeom prst="line">
            <a:avLst/>
          </a:prstGeom>
          <a:noFill/>
          <a:ln w="12700">
            <a:solidFill>
              <a:srgbClr val="E4E0D6"/>
            </a:solidFill>
            <a:prstDash val="solid"/>
          </a:ln>
        </p:spPr>
        <p:txBody>
          <a:bodyPr/>
          <a:lstStyle/>
          <a:p>
            <a:endParaRPr lang="en-US"/>
          </a:p>
        </p:txBody>
      </p:sp>
      <p:sp>
        <p:nvSpPr>
          <p:cNvPr id="6" name="Shape 4"/>
          <p:cNvSpPr/>
          <p:nvPr/>
        </p:nvSpPr>
        <p:spPr>
          <a:xfrm>
            <a:off x="5943600" y="1234440"/>
            <a:ext cx="3337560" cy="2194560"/>
          </a:xfrm>
          <a:prstGeom prst="line">
            <a:avLst/>
          </a:prstGeom>
          <a:noFill/>
          <a:ln w="12700">
            <a:solidFill>
              <a:srgbClr val="E4E0D6"/>
            </a:solidFill>
            <a:prstDash val="solid"/>
          </a:ln>
        </p:spPr>
        <p:txBody>
          <a:bodyPr/>
          <a:lstStyle/>
          <a:p>
            <a:endParaRPr lang="en-US"/>
          </a:p>
        </p:txBody>
      </p:sp>
      <p:sp>
        <p:nvSpPr>
          <p:cNvPr id="7" name="Shape 5"/>
          <p:cNvSpPr/>
          <p:nvPr/>
        </p:nvSpPr>
        <p:spPr>
          <a:xfrm>
            <a:off x="5943600" y="1234440"/>
            <a:ext cx="3337560" cy="3474720"/>
          </a:xfrm>
          <a:prstGeom prst="line">
            <a:avLst/>
          </a:prstGeom>
          <a:noFill/>
          <a:ln w="12700">
            <a:solidFill>
              <a:srgbClr val="E4E0D6"/>
            </a:solidFill>
            <a:prstDash val="solid"/>
          </a:ln>
        </p:spPr>
        <p:txBody>
          <a:bodyPr/>
          <a:lstStyle/>
          <a:p>
            <a:endParaRPr lang="en-US"/>
          </a:p>
        </p:txBody>
      </p:sp>
      <p:sp>
        <p:nvSpPr>
          <p:cNvPr id="8" name="Shape 6"/>
          <p:cNvSpPr/>
          <p:nvPr/>
        </p:nvSpPr>
        <p:spPr>
          <a:xfrm>
            <a:off x="5943600" y="1234440"/>
            <a:ext cx="3337560" cy="4754880"/>
          </a:xfrm>
          <a:prstGeom prst="line">
            <a:avLst/>
          </a:prstGeom>
          <a:noFill/>
          <a:ln w="12700">
            <a:solidFill>
              <a:srgbClr val="E4E0D6"/>
            </a:solidFill>
            <a:prstDash val="solid"/>
          </a:ln>
        </p:spPr>
        <p:txBody>
          <a:bodyPr/>
          <a:lstStyle/>
          <a:p>
            <a:endParaRPr lang="en-US"/>
          </a:p>
        </p:txBody>
      </p:sp>
      <p:sp>
        <p:nvSpPr>
          <p:cNvPr id="9" name="Shape 7"/>
          <p:cNvSpPr/>
          <p:nvPr/>
        </p:nvSpPr>
        <p:spPr>
          <a:xfrm>
            <a:off x="5861304" y="1152144"/>
            <a:ext cx="164592" cy="164592"/>
          </a:xfrm>
          <a:prstGeom prst="ellipse">
            <a:avLst/>
          </a:prstGeom>
          <a:solidFill>
            <a:srgbClr val="3F5C66"/>
          </a:solidFill>
          <a:ln/>
        </p:spPr>
        <p:txBody>
          <a:bodyPr/>
          <a:lstStyle/>
          <a:p>
            <a:endParaRPr lang="en-US"/>
          </a:p>
        </p:txBody>
      </p:sp>
      <p:sp>
        <p:nvSpPr>
          <p:cNvPr id="10" name="Text 8"/>
          <p:cNvSpPr/>
          <p:nvPr/>
        </p:nvSpPr>
        <p:spPr>
          <a:xfrm>
            <a:off x="4754880" y="365760"/>
            <a:ext cx="2377440" cy="640080"/>
          </a:xfrm>
          <a:prstGeom prst="rect">
            <a:avLst/>
          </a:prstGeom>
          <a:noFill/>
          <a:ln/>
        </p:spPr>
        <p:txBody>
          <a:bodyPr wrap="square" lIns="0" tIns="0" rIns="0" bIns="0" rtlCol="0" anchor="ctr"/>
          <a:lstStyle/>
          <a:p>
            <a:pPr marL="0" indent="0" algn="ctr">
              <a:buNone/>
            </a:pPr>
            <a:r>
              <a:rPr lang="en-US" sz="1300" b="1" dirty="0">
                <a:solidFill>
                  <a:srgbClr val="2B2B28"/>
                </a:solidFill>
                <a:latin typeface="Arial" pitchFamily="34" charset="0"/>
                <a:ea typeface="Arial" pitchFamily="34" charset="-122"/>
                <a:cs typeface="Arial" pitchFamily="34" charset="-120"/>
              </a:rPr>
              <a:t>Original protocol</a:t>
            </a:r>
            <a:endParaRPr lang="en-US" sz="1300" dirty="0"/>
          </a:p>
        </p:txBody>
      </p:sp>
      <p:sp>
        <p:nvSpPr>
          <p:cNvPr id="11" name="Shape 9"/>
          <p:cNvSpPr/>
          <p:nvPr/>
        </p:nvSpPr>
        <p:spPr>
          <a:xfrm>
            <a:off x="9217152" y="2084832"/>
            <a:ext cx="128016" cy="128016"/>
          </a:xfrm>
          <a:prstGeom prst="ellipse">
            <a:avLst/>
          </a:prstGeom>
          <a:solidFill>
            <a:srgbClr val="A79C8C"/>
          </a:solidFill>
          <a:ln/>
        </p:spPr>
        <p:txBody>
          <a:bodyPr/>
          <a:lstStyle/>
          <a:p>
            <a:endParaRPr lang="en-US"/>
          </a:p>
        </p:txBody>
      </p:sp>
      <p:sp>
        <p:nvSpPr>
          <p:cNvPr id="12" name="Text 10"/>
          <p:cNvSpPr/>
          <p:nvPr/>
        </p:nvSpPr>
        <p:spPr>
          <a:xfrm>
            <a:off x="9509760" y="1691640"/>
            <a:ext cx="2194560" cy="457200"/>
          </a:xfrm>
          <a:prstGeom prst="rect">
            <a:avLst/>
          </a:prstGeom>
          <a:noFill/>
          <a:ln/>
        </p:spPr>
        <p:txBody>
          <a:bodyPr wrap="square" lIns="0" tIns="0" rIns="0" bIns="0" rtlCol="0" anchor="b"/>
          <a:lstStyle/>
          <a:p>
            <a:pPr marL="0" indent="0">
              <a:buNone/>
            </a:pPr>
            <a:r>
              <a:rPr lang="en-US" sz="1500" b="1" dirty="0">
                <a:solidFill>
                  <a:srgbClr val="2B2B28"/>
                </a:solidFill>
                <a:latin typeface="Arial" pitchFamily="34" charset="0"/>
                <a:ea typeface="Arial" pitchFamily="34" charset="-122"/>
                <a:cs typeface="Arial" pitchFamily="34" charset="-120"/>
              </a:rPr>
              <a:t>Samara's version</a:t>
            </a:r>
            <a:endParaRPr lang="en-US" sz="1500" dirty="0"/>
          </a:p>
        </p:txBody>
      </p:sp>
      <p:sp>
        <p:nvSpPr>
          <p:cNvPr id="13" name="Text 11"/>
          <p:cNvSpPr/>
          <p:nvPr/>
        </p:nvSpPr>
        <p:spPr>
          <a:xfrm>
            <a:off x="9509760" y="2258568"/>
            <a:ext cx="2194560" cy="411480"/>
          </a:xfrm>
          <a:prstGeom prst="rect">
            <a:avLst/>
          </a:prstGeom>
          <a:noFill/>
          <a:ln/>
        </p:spPr>
        <p:txBody>
          <a:bodyPr wrap="square" lIns="0" tIns="0" rIns="0" bIns="0" rtlCol="0" anchor="t"/>
          <a:lstStyle/>
          <a:p>
            <a:pPr marL="0" indent="0">
              <a:buNone/>
            </a:pPr>
            <a:r>
              <a:rPr lang="en-US" sz="1200" i="1" dirty="0">
                <a:solidFill>
                  <a:srgbClr val="A79C8C"/>
                </a:solidFill>
                <a:latin typeface="Arial" pitchFamily="34" charset="0"/>
                <a:ea typeface="Arial" pitchFamily="34" charset="-122"/>
                <a:cs typeface="Arial" pitchFamily="34" charset="-120"/>
              </a:rPr>
              <a:t>Works, but was never written down</a:t>
            </a:r>
            <a:endParaRPr lang="en-US" sz="1200" dirty="0"/>
          </a:p>
        </p:txBody>
      </p:sp>
      <p:sp>
        <p:nvSpPr>
          <p:cNvPr id="14" name="Shape 12"/>
          <p:cNvSpPr/>
          <p:nvPr/>
        </p:nvSpPr>
        <p:spPr>
          <a:xfrm>
            <a:off x="9217152" y="3364992"/>
            <a:ext cx="128016" cy="128016"/>
          </a:xfrm>
          <a:prstGeom prst="ellipse">
            <a:avLst/>
          </a:prstGeom>
          <a:solidFill>
            <a:srgbClr val="A79C8C"/>
          </a:solidFill>
          <a:ln/>
        </p:spPr>
        <p:txBody>
          <a:bodyPr/>
          <a:lstStyle/>
          <a:p>
            <a:endParaRPr lang="en-US"/>
          </a:p>
        </p:txBody>
      </p:sp>
      <p:sp>
        <p:nvSpPr>
          <p:cNvPr id="15" name="Text 13"/>
          <p:cNvSpPr/>
          <p:nvPr/>
        </p:nvSpPr>
        <p:spPr>
          <a:xfrm>
            <a:off x="9509760" y="2971800"/>
            <a:ext cx="2194560" cy="457200"/>
          </a:xfrm>
          <a:prstGeom prst="rect">
            <a:avLst/>
          </a:prstGeom>
          <a:noFill/>
          <a:ln/>
        </p:spPr>
        <p:txBody>
          <a:bodyPr wrap="square" lIns="0" tIns="0" rIns="0" bIns="0" rtlCol="0" anchor="b"/>
          <a:lstStyle/>
          <a:p>
            <a:pPr marL="0" indent="0">
              <a:buNone/>
            </a:pPr>
            <a:r>
              <a:rPr lang="en-US" sz="1500" b="1" dirty="0">
                <a:solidFill>
                  <a:srgbClr val="2B2B28"/>
                </a:solidFill>
                <a:latin typeface="Arial" pitchFamily="34" charset="0"/>
                <a:ea typeface="Arial" pitchFamily="34" charset="-122"/>
                <a:cs typeface="Arial" pitchFamily="34" charset="-120"/>
              </a:rPr>
              <a:t>The published version</a:t>
            </a:r>
            <a:endParaRPr lang="en-US" sz="1500" dirty="0"/>
          </a:p>
        </p:txBody>
      </p:sp>
      <p:sp>
        <p:nvSpPr>
          <p:cNvPr id="16" name="Text 14"/>
          <p:cNvSpPr/>
          <p:nvPr/>
        </p:nvSpPr>
        <p:spPr>
          <a:xfrm>
            <a:off x="9509760" y="3538728"/>
            <a:ext cx="2194560" cy="411480"/>
          </a:xfrm>
          <a:prstGeom prst="rect">
            <a:avLst/>
          </a:prstGeom>
          <a:noFill/>
          <a:ln/>
        </p:spPr>
        <p:txBody>
          <a:bodyPr wrap="square" lIns="0" tIns="0" rIns="0" bIns="0" rtlCol="0" anchor="t"/>
          <a:lstStyle/>
          <a:p>
            <a:pPr marL="0" indent="0">
              <a:buNone/>
            </a:pPr>
            <a:r>
              <a:rPr lang="en-US" sz="1200" i="1" dirty="0">
                <a:solidFill>
                  <a:srgbClr val="A79C8C"/>
                </a:solidFill>
                <a:latin typeface="Arial" pitchFamily="34" charset="0"/>
                <a:ea typeface="Arial" pitchFamily="34" charset="-122"/>
                <a:cs typeface="Arial" pitchFamily="34" charset="-120"/>
              </a:rPr>
              <a:t>reviewer asked for a change </a:t>
            </a:r>
            <a:endParaRPr lang="en-US" sz="1200" dirty="0"/>
          </a:p>
        </p:txBody>
      </p:sp>
      <p:sp>
        <p:nvSpPr>
          <p:cNvPr id="17" name="Shape 15"/>
          <p:cNvSpPr/>
          <p:nvPr/>
        </p:nvSpPr>
        <p:spPr>
          <a:xfrm>
            <a:off x="9217152" y="4645152"/>
            <a:ext cx="128016" cy="128016"/>
          </a:xfrm>
          <a:prstGeom prst="ellipse">
            <a:avLst/>
          </a:prstGeom>
          <a:solidFill>
            <a:srgbClr val="A79C8C"/>
          </a:solidFill>
          <a:ln/>
        </p:spPr>
        <p:txBody>
          <a:bodyPr/>
          <a:lstStyle/>
          <a:p>
            <a:endParaRPr lang="en-US"/>
          </a:p>
        </p:txBody>
      </p:sp>
      <p:sp>
        <p:nvSpPr>
          <p:cNvPr id="18" name="Text 16"/>
          <p:cNvSpPr/>
          <p:nvPr/>
        </p:nvSpPr>
        <p:spPr>
          <a:xfrm>
            <a:off x="9509760" y="4251960"/>
            <a:ext cx="2194560" cy="457200"/>
          </a:xfrm>
          <a:prstGeom prst="rect">
            <a:avLst/>
          </a:prstGeom>
          <a:noFill/>
          <a:ln/>
        </p:spPr>
        <p:txBody>
          <a:bodyPr wrap="square" lIns="0" tIns="0" rIns="0" bIns="0" rtlCol="0" anchor="b"/>
          <a:lstStyle/>
          <a:p>
            <a:pPr marL="0" indent="0">
              <a:buNone/>
            </a:pPr>
            <a:r>
              <a:rPr lang="en-US" sz="1500" b="1" dirty="0">
                <a:solidFill>
                  <a:srgbClr val="2B2B28"/>
                </a:solidFill>
                <a:latin typeface="Arial" pitchFamily="34" charset="0"/>
                <a:ea typeface="Arial" pitchFamily="34" charset="-122"/>
                <a:cs typeface="Arial" pitchFamily="34" charset="-120"/>
              </a:rPr>
              <a:t>What the new trainee was taught</a:t>
            </a:r>
            <a:endParaRPr lang="en-US" sz="1500" dirty="0"/>
          </a:p>
        </p:txBody>
      </p:sp>
      <p:sp>
        <p:nvSpPr>
          <p:cNvPr id="19" name="Text 17"/>
          <p:cNvSpPr/>
          <p:nvPr/>
        </p:nvSpPr>
        <p:spPr>
          <a:xfrm>
            <a:off x="9509760" y="4818888"/>
            <a:ext cx="2194560" cy="411480"/>
          </a:xfrm>
          <a:prstGeom prst="rect">
            <a:avLst/>
          </a:prstGeom>
          <a:noFill/>
          <a:ln/>
        </p:spPr>
        <p:txBody>
          <a:bodyPr wrap="square" lIns="0" tIns="0" rIns="0" bIns="0" rtlCol="0" anchor="t"/>
          <a:lstStyle/>
          <a:p>
            <a:pPr marL="0" indent="0">
              <a:buNone/>
            </a:pPr>
            <a:r>
              <a:rPr lang="en-US" sz="1200" i="1" dirty="0">
                <a:solidFill>
                  <a:srgbClr val="A79C8C"/>
                </a:solidFill>
                <a:latin typeface="Arial" pitchFamily="34" charset="0"/>
                <a:ea typeface="Arial" pitchFamily="34" charset="-122"/>
                <a:cs typeface="Arial" pitchFamily="34" charset="-120"/>
              </a:rPr>
              <a:t>learned by watching, not reading</a:t>
            </a:r>
            <a:endParaRPr lang="en-US" sz="1200" dirty="0"/>
          </a:p>
        </p:txBody>
      </p:sp>
      <p:sp>
        <p:nvSpPr>
          <p:cNvPr id="20" name="Shape 18"/>
          <p:cNvSpPr/>
          <p:nvPr/>
        </p:nvSpPr>
        <p:spPr>
          <a:xfrm>
            <a:off x="9217152" y="5925312"/>
            <a:ext cx="128016" cy="128016"/>
          </a:xfrm>
          <a:prstGeom prst="ellipse">
            <a:avLst/>
          </a:prstGeom>
          <a:solidFill>
            <a:srgbClr val="A79C8C"/>
          </a:solidFill>
          <a:ln/>
        </p:spPr>
        <p:txBody>
          <a:bodyPr/>
          <a:lstStyle/>
          <a:p>
            <a:endParaRPr lang="en-US"/>
          </a:p>
        </p:txBody>
      </p:sp>
      <p:sp>
        <p:nvSpPr>
          <p:cNvPr id="21" name="Text 19"/>
          <p:cNvSpPr/>
          <p:nvPr/>
        </p:nvSpPr>
        <p:spPr>
          <a:xfrm>
            <a:off x="9509760" y="5532120"/>
            <a:ext cx="2194560" cy="457200"/>
          </a:xfrm>
          <a:prstGeom prst="rect">
            <a:avLst/>
          </a:prstGeom>
          <a:noFill/>
          <a:ln/>
        </p:spPr>
        <p:txBody>
          <a:bodyPr wrap="square" lIns="0" tIns="0" rIns="0" bIns="0" rtlCol="0" anchor="b"/>
          <a:lstStyle/>
          <a:p>
            <a:pPr marL="0" indent="0">
              <a:buNone/>
            </a:pPr>
            <a:r>
              <a:rPr lang="en-US" sz="1500" b="1" dirty="0">
                <a:solidFill>
                  <a:srgbClr val="2B2B28"/>
                </a:solidFill>
                <a:latin typeface="Arial" pitchFamily="34" charset="0"/>
                <a:ea typeface="Arial" pitchFamily="34" charset="-122"/>
                <a:cs typeface="Arial" pitchFamily="34" charset="-120"/>
              </a:rPr>
              <a:t>“Whatever works”</a:t>
            </a:r>
            <a:endParaRPr lang="en-US" sz="1500" dirty="0"/>
          </a:p>
        </p:txBody>
      </p:sp>
      <p:sp>
        <p:nvSpPr>
          <p:cNvPr id="22" name="Text 20"/>
          <p:cNvSpPr/>
          <p:nvPr/>
        </p:nvSpPr>
        <p:spPr>
          <a:xfrm>
            <a:off x="9509760" y="6099048"/>
            <a:ext cx="2194560" cy="411480"/>
          </a:xfrm>
          <a:prstGeom prst="rect">
            <a:avLst/>
          </a:prstGeom>
          <a:noFill/>
          <a:ln/>
        </p:spPr>
        <p:txBody>
          <a:bodyPr wrap="square" lIns="0" tIns="0" rIns="0" bIns="0" rtlCol="0" anchor="t"/>
          <a:lstStyle/>
          <a:p>
            <a:pPr marL="0" indent="0">
              <a:buNone/>
            </a:pPr>
            <a:r>
              <a:rPr lang="en-US" sz="1200" i="1" dirty="0">
                <a:solidFill>
                  <a:srgbClr val="A79C8C"/>
                </a:solidFill>
                <a:latin typeface="Arial" pitchFamily="34" charset="0"/>
                <a:ea typeface="Arial" pitchFamily="34" charset="-122"/>
                <a:cs typeface="Arial" pitchFamily="34" charset="-120"/>
              </a:rPr>
              <a:t>nobody remembers which is correct</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5">
    <p:bg>
      <p:bgPr>
        <a:solidFill>
          <a:srgbClr val="FAF9F6"/>
        </a:solidFill>
        <a:effectLst/>
      </p:bgPr>
    </p:bg>
    <p:spTree>
      <p:nvGrpSpPr>
        <p:cNvPr id="1" name=""/>
        <p:cNvGrpSpPr/>
        <p:nvPr/>
      </p:nvGrpSpPr>
      <p:grpSpPr>
        <a:xfrm>
          <a:off x="0" y="0"/>
          <a:ext cx="0" cy="0"/>
          <a:chOff x="0" y="0"/>
          <a:chExt cx="0" cy="0"/>
        </a:xfrm>
      </p:grpSpPr>
      <p:sp>
        <p:nvSpPr>
          <p:cNvPr id="2" name="Shape 0"/>
          <p:cNvSpPr/>
          <p:nvPr/>
        </p:nvSpPr>
        <p:spPr>
          <a:xfrm>
            <a:off x="731520" y="685800"/>
            <a:ext cx="1737360" cy="365760"/>
          </a:xfrm>
          <a:prstGeom prst="roundRect">
            <a:avLst>
              <a:gd name="adj" fmla="val 50000"/>
            </a:avLst>
          </a:prstGeom>
          <a:solidFill>
            <a:srgbClr val="3F5C66"/>
          </a:solidFill>
          <a:ln/>
        </p:spPr>
        <p:txBody>
          <a:bodyPr/>
          <a:lstStyle/>
          <a:p>
            <a:endParaRPr lang="en-US"/>
          </a:p>
        </p:txBody>
      </p:sp>
      <p:sp>
        <p:nvSpPr>
          <p:cNvPr id="3" name="Text 1"/>
          <p:cNvSpPr/>
          <p:nvPr/>
        </p:nvSpPr>
        <p:spPr>
          <a:xfrm>
            <a:off x="731520" y="685800"/>
            <a:ext cx="1737360" cy="365760"/>
          </a:xfrm>
          <a:prstGeom prst="rect">
            <a:avLst/>
          </a:prstGeom>
          <a:noFill/>
          <a:ln/>
        </p:spPr>
        <p:txBody>
          <a:bodyPr wrap="square" lIns="0" tIns="0" rIns="0" bIns="0" rtlCol="0" anchor="ctr"/>
          <a:lstStyle/>
          <a:p>
            <a:pPr marL="0" indent="0" algn="ctr">
              <a:buNone/>
            </a:pPr>
            <a:r>
              <a:rPr lang="en-US" sz="1100" b="1" kern="0" spc="100" dirty="0">
                <a:solidFill>
                  <a:srgbClr val="FFFFFF"/>
                </a:solidFill>
                <a:latin typeface="Arial" pitchFamily="34" charset="0"/>
                <a:ea typeface="Arial" pitchFamily="34" charset="-122"/>
                <a:cs typeface="Arial" pitchFamily="34" charset="-120"/>
              </a:rPr>
              <a:t>DISCUSSION</a:t>
            </a:r>
            <a:endParaRPr lang="en-US" sz="1100" dirty="0"/>
          </a:p>
        </p:txBody>
      </p:sp>
      <p:sp>
        <p:nvSpPr>
          <p:cNvPr id="4" name="Text 2"/>
          <p:cNvSpPr/>
          <p:nvPr/>
        </p:nvSpPr>
        <p:spPr>
          <a:xfrm>
            <a:off x="731520" y="1234440"/>
            <a:ext cx="10698480" cy="777240"/>
          </a:xfrm>
          <a:prstGeom prst="rect">
            <a:avLst/>
          </a:prstGeom>
          <a:noFill/>
          <a:ln/>
        </p:spPr>
        <p:txBody>
          <a:bodyPr wrap="square" lIns="0" tIns="0" rIns="0" bIns="0" rtlCol="0" anchor="ctr"/>
          <a:lstStyle/>
          <a:p>
            <a:pPr marL="0" indent="0">
              <a:buNone/>
            </a:pPr>
            <a:r>
              <a:rPr lang="en-US" sz="3000" b="1" dirty="0">
                <a:solidFill>
                  <a:srgbClr val="2B2B28"/>
                </a:solidFill>
                <a:latin typeface="Arial" pitchFamily="34" charset="0"/>
                <a:ea typeface="Arial" pitchFamily="34" charset="-122"/>
                <a:cs typeface="Arial" pitchFamily="34" charset="-120"/>
              </a:rPr>
              <a:t>Protocols &amp; SOPs</a:t>
            </a:r>
            <a:endParaRPr lang="en-US" sz="3000" dirty="0"/>
          </a:p>
        </p:txBody>
      </p:sp>
      <p:sp>
        <p:nvSpPr>
          <p:cNvPr id="5" name="Shape 3"/>
          <p:cNvSpPr/>
          <p:nvPr/>
        </p:nvSpPr>
        <p:spPr>
          <a:xfrm>
            <a:off x="731520" y="2313432"/>
            <a:ext cx="365760" cy="365760"/>
          </a:xfrm>
          <a:prstGeom prst="roundRect">
            <a:avLst>
              <a:gd name="adj" fmla="val 15000"/>
            </a:avLst>
          </a:prstGeom>
          <a:solidFill>
            <a:srgbClr val="EAE8E3"/>
          </a:solidFill>
          <a:ln/>
        </p:spPr>
        <p:txBody>
          <a:bodyPr/>
          <a:lstStyle/>
          <a:p>
            <a:endParaRPr lang="en-US"/>
          </a:p>
        </p:txBody>
      </p:sp>
      <p:sp>
        <p:nvSpPr>
          <p:cNvPr id="6" name="Text 4"/>
          <p:cNvSpPr/>
          <p:nvPr/>
        </p:nvSpPr>
        <p:spPr>
          <a:xfrm>
            <a:off x="731520" y="231343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1</a:t>
            </a:r>
            <a:endParaRPr lang="en-US" sz="1300" dirty="0"/>
          </a:p>
        </p:txBody>
      </p:sp>
      <p:sp>
        <p:nvSpPr>
          <p:cNvPr id="7" name="Text 5"/>
          <p:cNvSpPr/>
          <p:nvPr/>
        </p:nvSpPr>
        <p:spPr>
          <a:xfrm>
            <a:off x="1280160" y="2286000"/>
            <a:ext cx="10149840" cy="914400"/>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Where do your protocols actually live right now  (e.g. paper notebook, shared drive, someone's head) and why there?</a:t>
            </a:r>
            <a:endParaRPr lang="en-US" sz="1450" dirty="0"/>
          </a:p>
        </p:txBody>
      </p:sp>
      <p:sp>
        <p:nvSpPr>
          <p:cNvPr id="8" name="Shape 6"/>
          <p:cNvSpPr/>
          <p:nvPr/>
        </p:nvSpPr>
        <p:spPr>
          <a:xfrm>
            <a:off x="731520" y="3319272"/>
            <a:ext cx="365760" cy="365760"/>
          </a:xfrm>
          <a:prstGeom prst="roundRect">
            <a:avLst>
              <a:gd name="adj" fmla="val 15000"/>
            </a:avLst>
          </a:prstGeom>
          <a:solidFill>
            <a:srgbClr val="EAE8E3"/>
          </a:solidFill>
          <a:ln/>
        </p:spPr>
        <p:txBody>
          <a:bodyPr/>
          <a:lstStyle/>
          <a:p>
            <a:endParaRPr lang="en-US"/>
          </a:p>
        </p:txBody>
      </p:sp>
      <p:sp>
        <p:nvSpPr>
          <p:cNvPr id="9" name="Text 7"/>
          <p:cNvSpPr/>
          <p:nvPr/>
        </p:nvSpPr>
        <p:spPr>
          <a:xfrm>
            <a:off x="731520" y="331927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2</a:t>
            </a:r>
            <a:endParaRPr lang="en-US" sz="1300" dirty="0"/>
          </a:p>
        </p:txBody>
      </p:sp>
      <p:sp>
        <p:nvSpPr>
          <p:cNvPr id="10" name="Text 8"/>
          <p:cNvSpPr/>
          <p:nvPr/>
        </p:nvSpPr>
        <p:spPr>
          <a:xfrm>
            <a:off x="1280160" y="3291840"/>
            <a:ext cx="10149840" cy="914400"/>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How do you know if a protocol on the shared drive is the current version or an outdated one?</a:t>
            </a:r>
            <a:endParaRPr lang="en-US" sz="1450" dirty="0"/>
          </a:p>
        </p:txBody>
      </p:sp>
      <p:sp>
        <p:nvSpPr>
          <p:cNvPr id="11" name="Shape 9"/>
          <p:cNvSpPr/>
          <p:nvPr/>
        </p:nvSpPr>
        <p:spPr>
          <a:xfrm>
            <a:off x="731520" y="4325112"/>
            <a:ext cx="365760" cy="365760"/>
          </a:xfrm>
          <a:prstGeom prst="roundRect">
            <a:avLst>
              <a:gd name="adj" fmla="val 15000"/>
            </a:avLst>
          </a:prstGeom>
          <a:solidFill>
            <a:srgbClr val="EAE8E3"/>
          </a:solidFill>
          <a:ln/>
        </p:spPr>
        <p:txBody>
          <a:bodyPr/>
          <a:lstStyle/>
          <a:p>
            <a:endParaRPr lang="en-US"/>
          </a:p>
        </p:txBody>
      </p:sp>
      <p:sp>
        <p:nvSpPr>
          <p:cNvPr id="12" name="Text 10"/>
          <p:cNvSpPr/>
          <p:nvPr/>
        </p:nvSpPr>
        <p:spPr>
          <a:xfrm>
            <a:off x="731520" y="432511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3</a:t>
            </a:r>
            <a:endParaRPr lang="en-US" sz="1300" dirty="0"/>
          </a:p>
        </p:txBody>
      </p:sp>
      <p:sp>
        <p:nvSpPr>
          <p:cNvPr id="13" name="Text 11"/>
          <p:cNvSpPr/>
          <p:nvPr/>
        </p:nvSpPr>
        <p:spPr>
          <a:xfrm>
            <a:off x="1280160" y="4297680"/>
            <a:ext cx="10149840" cy="914400"/>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What's an example of a protocol that drifted, or got modified informally, without anyone updating the record?</a:t>
            </a:r>
            <a:endParaRPr lang="en-US" sz="1450" dirty="0"/>
          </a:p>
        </p:txBody>
      </p:sp>
      <p:sp>
        <p:nvSpPr>
          <p:cNvPr id="14" name="Shape 12"/>
          <p:cNvSpPr/>
          <p:nvPr/>
        </p:nvSpPr>
        <p:spPr>
          <a:xfrm>
            <a:off x="731520" y="5330952"/>
            <a:ext cx="365760" cy="365760"/>
          </a:xfrm>
          <a:prstGeom prst="roundRect">
            <a:avLst>
              <a:gd name="adj" fmla="val 15000"/>
            </a:avLst>
          </a:prstGeom>
          <a:solidFill>
            <a:srgbClr val="EAE8E3"/>
          </a:solidFill>
          <a:ln/>
        </p:spPr>
        <p:txBody>
          <a:bodyPr/>
          <a:lstStyle/>
          <a:p>
            <a:endParaRPr lang="en-US"/>
          </a:p>
        </p:txBody>
      </p:sp>
      <p:sp>
        <p:nvSpPr>
          <p:cNvPr id="15" name="Text 13"/>
          <p:cNvSpPr/>
          <p:nvPr/>
        </p:nvSpPr>
        <p:spPr>
          <a:xfrm>
            <a:off x="731520" y="533095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4</a:t>
            </a:r>
            <a:endParaRPr lang="en-US" sz="1300" dirty="0"/>
          </a:p>
        </p:txBody>
      </p:sp>
      <p:sp>
        <p:nvSpPr>
          <p:cNvPr id="16" name="Text 14"/>
          <p:cNvSpPr/>
          <p:nvPr/>
        </p:nvSpPr>
        <p:spPr>
          <a:xfrm>
            <a:off x="1280160" y="5303520"/>
            <a:ext cx="10149840" cy="914400"/>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How do you handle versioning when different people run slightly different variants of the “same” experiment?</a:t>
            </a:r>
            <a:endParaRPr lang="en-US" sz="14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F5C66"/>
        </a:solidFill>
        <a:effectLst/>
      </p:bgPr>
    </p:bg>
    <p:spTree>
      <p:nvGrpSpPr>
        <p:cNvPr id="1" name="">
          <a:extLst>
            <a:ext uri="{FF2B5EF4-FFF2-40B4-BE49-F238E27FC236}">
              <a16:creationId xmlns:a16="http://schemas.microsoft.com/office/drawing/2014/main" id="{3A13AD17-ED04-18D9-9D7C-02D019C9EF1B}"/>
            </a:ext>
          </a:extLst>
        </p:cNvPr>
        <p:cNvGrpSpPr/>
        <p:nvPr/>
      </p:nvGrpSpPr>
      <p:grpSpPr>
        <a:xfrm>
          <a:off x="0" y="0"/>
          <a:ext cx="0" cy="0"/>
          <a:chOff x="0" y="0"/>
          <a:chExt cx="0" cy="0"/>
        </a:xfrm>
      </p:grpSpPr>
      <p:sp>
        <p:nvSpPr>
          <p:cNvPr id="3" name="Text 1">
            <a:extLst>
              <a:ext uri="{FF2B5EF4-FFF2-40B4-BE49-F238E27FC236}">
                <a16:creationId xmlns:a16="http://schemas.microsoft.com/office/drawing/2014/main" id="{20EB2BAB-6E6B-78B1-D408-73E84647C47F}"/>
              </a:ext>
            </a:extLst>
          </p:cNvPr>
          <p:cNvSpPr/>
          <p:nvPr/>
        </p:nvSpPr>
        <p:spPr>
          <a:xfrm>
            <a:off x="731520" y="2651760"/>
            <a:ext cx="7315200" cy="1463040"/>
          </a:xfrm>
          <a:prstGeom prst="rect">
            <a:avLst/>
          </a:prstGeom>
          <a:noFill/>
          <a:ln/>
        </p:spPr>
        <p:txBody>
          <a:bodyPr wrap="square" lIns="0" tIns="0" rIns="0" bIns="0" rtlCol="0" anchor="ctr"/>
          <a:lstStyle/>
          <a:p>
            <a:pPr marL="0" indent="0">
              <a:buNone/>
            </a:pPr>
            <a:r>
              <a:rPr lang="en-US" sz="4600" b="1" dirty="0">
                <a:solidFill>
                  <a:srgbClr val="FFFFFF"/>
                </a:solidFill>
                <a:latin typeface="Arial" pitchFamily="34" charset="0"/>
                <a:ea typeface="Arial" pitchFamily="34" charset="-122"/>
                <a:cs typeface="Arial" pitchFamily="34" charset="-120"/>
              </a:rPr>
              <a:t>The lab is an organization.</a:t>
            </a:r>
          </a:p>
        </p:txBody>
      </p:sp>
      <p:sp>
        <p:nvSpPr>
          <p:cNvPr id="4" name="TextBox 3">
            <a:extLst>
              <a:ext uri="{FF2B5EF4-FFF2-40B4-BE49-F238E27FC236}">
                <a16:creationId xmlns:a16="http://schemas.microsoft.com/office/drawing/2014/main" id="{B4A64ED9-225E-64DB-736E-C01FFEF85B55}"/>
              </a:ext>
            </a:extLst>
          </p:cNvPr>
          <p:cNvSpPr txBox="1"/>
          <p:nvPr/>
        </p:nvSpPr>
        <p:spPr>
          <a:xfrm>
            <a:off x="5752407" y="1170860"/>
            <a:ext cx="5951913" cy="4893647"/>
          </a:xfrm>
          <a:prstGeom prst="rect">
            <a:avLst/>
          </a:prstGeom>
          <a:noFill/>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There persists a strongly held belief amongst academics that… the creative process of research cannot be managed…. and research is best left to the individual scientist who knows best what are the most interesting research questions and how they should be pursued. But research has become too important…and too expensive, to be left entirely to the whims of individual academics.</a:t>
            </a:r>
          </a:p>
          <a:p>
            <a:r>
              <a:rPr lang="en-US" sz="2400" i="1" dirty="0">
                <a:solidFill>
                  <a:schemeClr val="bg1"/>
                </a:solidFill>
                <a:latin typeface="Arial" panose="020B0604020202020204" pitchFamily="34" charset="0"/>
                <a:ea typeface="Arial" pitchFamily="34" charset="-122"/>
                <a:cs typeface="Arial" panose="020B0604020202020204" pitchFamily="34" charset="0"/>
              </a:rPr>
              <a:t>- Nguyen &amp; Meek, 2015, Journal of Research Administration</a:t>
            </a:r>
            <a:endParaRPr lang="en-US" sz="24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5101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1">
    <p:bg>
      <p:bgPr>
        <a:solidFill>
          <a:srgbClr val="FAF9F6"/>
        </a:solidFill>
        <a:effectLst/>
      </p:bgPr>
    </p:bg>
    <p:spTree>
      <p:nvGrpSpPr>
        <p:cNvPr id="1" name=""/>
        <p:cNvGrpSpPr/>
        <p:nvPr/>
      </p:nvGrpSpPr>
      <p:grpSpPr>
        <a:xfrm>
          <a:off x="0" y="0"/>
          <a:ext cx="0" cy="0"/>
          <a:chOff x="0" y="0"/>
          <a:chExt cx="0" cy="0"/>
        </a:xfrm>
      </p:grpSpPr>
      <p:sp>
        <p:nvSpPr>
          <p:cNvPr id="3" name="Text 1"/>
          <p:cNvSpPr/>
          <p:nvPr/>
        </p:nvSpPr>
        <p:spPr>
          <a:xfrm>
            <a:off x="731520" y="2007526"/>
            <a:ext cx="3840480" cy="3383280"/>
          </a:xfrm>
          <a:prstGeom prst="rect">
            <a:avLst/>
          </a:prstGeom>
          <a:noFill/>
          <a:ln/>
        </p:spPr>
        <p:txBody>
          <a:bodyPr wrap="square" lIns="0" tIns="0" rIns="0" bIns="0" rtlCol="0" anchor="ctr"/>
          <a:lstStyle/>
          <a:p>
            <a:pPr marL="0" indent="0">
              <a:lnSpc>
                <a:spcPct val="130000"/>
              </a:lnSpc>
              <a:buNone/>
            </a:pPr>
            <a:r>
              <a:rPr lang="en-US" sz="1400" dirty="0">
                <a:solidFill>
                  <a:srgbClr val="5B5750"/>
                </a:solidFill>
                <a:latin typeface="Arial" pitchFamily="34" charset="0"/>
                <a:ea typeface="Arial" pitchFamily="34" charset="-122"/>
                <a:cs typeface="Arial" pitchFamily="34" charset="-120"/>
              </a:rPr>
              <a:t>Organizational researchers call it invisible work: the labor that keeps a place running but never shows up in the record: the reminding, the reordering, the reason a protocol looks the way it does.</a:t>
            </a:r>
            <a:endParaRPr lang="en-US" sz="1400" dirty="0"/>
          </a:p>
          <a:p>
            <a:pPr marL="0" indent="0">
              <a:lnSpc>
                <a:spcPct val="130000"/>
              </a:lnSpc>
              <a:buNone/>
            </a:pPr>
            <a:endParaRPr lang="en-US" sz="1400" dirty="0"/>
          </a:p>
          <a:p>
            <a:pPr marL="0" indent="0">
              <a:lnSpc>
                <a:spcPct val="130000"/>
              </a:lnSpc>
              <a:buNone/>
            </a:pPr>
            <a:r>
              <a:rPr lang="en-US" sz="1400" dirty="0">
                <a:solidFill>
                  <a:srgbClr val="5B5750"/>
                </a:solidFill>
                <a:latin typeface="Arial" pitchFamily="34" charset="0"/>
                <a:ea typeface="Arial" pitchFamily="34" charset="-122"/>
                <a:cs typeface="Arial" pitchFamily="34" charset="-120"/>
              </a:rPr>
              <a:t>(And of course the people who take on this work are often women. A large study of faculty found women take on significantly more of this internal, keep-things-running service than men, even controlling for rank and field.)</a:t>
            </a:r>
            <a:endParaRPr lang="en-US" sz="1400" dirty="0"/>
          </a:p>
        </p:txBody>
      </p:sp>
      <p:sp>
        <p:nvSpPr>
          <p:cNvPr id="4" name="Text 2"/>
          <p:cNvSpPr/>
          <p:nvPr/>
        </p:nvSpPr>
        <p:spPr>
          <a:xfrm>
            <a:off x="731520" y="5806440"/>
            <a:ext cx="3840480" cy="548640"/>
          </a:xfrm>
          <a:prstGeom prst="rect">
            <a:avLst/>
          </a:prstGeom>
          <a:noFill/>
          <a:ln/>
        </p:spPr>
        <p:txBody>
          <a:bodyPr wrap="square" lIns="0" tIns="0" rIns="0" bIns="0" rtlCol="0" anchor="ctr"/>
          <a:lstStyle/>
          <a:p>
            <a:pPr marL="0" indent="0">
              <a:lnSpc>
                <a:spcPct val="120000"/>
              </a:lnSpc>
              <a:buNone/>
            </a:pPr>
            <a:r>
              <a:rPr lang="en-US" sz="1000" i="1" dirty="0">
                <a:solidFill>
                  <a:srgbClr val="A79C8C"/>
                </a:solidFill>
                <a:latin typeface="Arial" pitchFamily="34" charset="0"/>
                <a:ea typeface="Arial" pitchFamily="34" charset="-122"/>
                <a:cs typeface="Arial" pitchFamily="34" charset="-120"/>
              </a:rPr>
              <a:t>Star &amp; Strauss, 1999 · Guarino &amp; Borden, 2017, Research in Higher Education</a:t>
            </a:r>
            <a:endParaRPr lang="en-US" sz="1000" dirty="0"/>
          </a:p>
        </p:txBody>
      </p:sp>
      <p:sp>
        <p:nvSpPr>
          <p:cNvPr id="5" name="Shape 3"/>
          <p:cNvSpPr/>
          <p:nvPr/>
        </p:nvSpPr>
        <p:spPr>
          <a:xfrm>
            <a:off x="7077456" y="911080"/>
            <a:ext cx="2304288" cy="1005840"/>
          </a:xfrm>
          <a:prstGeom prst="triangle">
            <a:avLst/>
          </a:prstGeom>
          <a:solidFill>
            <a:srgbClr val="3F5C66"/>
          </a:solidFill>
          <a:ln/>
        </p:spPr>
        <p:txBody>
          <a:bodyPr/>
          <a:lstStyle/>
          <a:p>
            <a:endParaRPr lang="en-US"/>
          </a:p>
        </p:txBody>
      </p:sp>
      <p:sp>
        <p:nvSpPr>
          <p:cNvPr id="6" name="Text 4"/>
          <p:cNvSpPr/>
          <p:nvPr/>
        </p:nvSpPr>
        <p:spPr>
          <a:xfrm>
            <a:off x="5029200" y="482975"/>
            <a:ext cx="6400800" cy="320040"/>
          </a:xfrm>
          <a:prstGeom prst="rect">
            <a:avLst/>
          </a:prstGeom>
          <a:noFill/>
          <a:ln/>
        </p:spPr>
        <p:txBody>
          <a:bodyPr wrap="square" lIns="0" tIns="0" rIns="0" bIns="0" rtlCol="0" anchor="ctr"/>
          <a:lstStyle/>
          <a:p>
            <a:pPr marL="0" indent="0" algn="ctr">
              <a:buNone/>
            </a:pPr>
            <a:r>
              <a:rPr lang="en-US" sz="1200" b="1" dirty="0">
                <a:solidFill>
                  <a:srgbClr val="2B2B28"/>
                </a:solidFill>
                <a:latin typeface="Arial" pitchFamily="34" charset="0"/>
                <a:ea typeface="Arial" pitchFamily="34" charset="-122"/>
                <a:cs typeface="Arial" pitchFamily="34" charset="-120"/>
              </a:rPr>
              <a:t>What's on the CV</a:t>
            </a:r>
            <a:endParaRPr lang="en-US" sz="1200" dirty="0"/>
          </a:p>
        </p:txBody>
      </p:sp>
      <p:sp>
        <p:nvSpPr>
          <p:cNvPr id="7" name="Text 5"/>
          <p:cNvSpPr/>
          <p:nvPr/>
        </p:nvSpPr>
        <p:spPr>
          <a:xfrm>
            <a:off x="7635240" y="1624312"/>
            <a:ext cx="1188720" cy="246888"/>
          </a:xfrm>
          <a:prstGeom prst="rect">
            <a:avLst/>
          </a:prstGeom>
          <a:noFill/>
          <a:ln/>
        </p:spPr>
        <p:txBody>
          <a:bodyPr wrap="square" lIns="0" tIns="0" rIns="0" bIns="0" rtlCol="0" anchor="ctr"/>
          <a:lstStyle/>
          <a:p>
            <a:pPr marL="0" indent="0" algn="ctr">
              <a:buNone/>
            </a:pPr>
            <a:r>
              <a:rPr lang="en-US" sz="800" dirty="0">
                <a:solidFill>
                  <a:srgbClr val="FFFFFF"/>
                </a:solidFill>
                <a:latin typeface="Arial" pitchFamily="34" charset="0"/>
                <a:ea typeface="Arial" pitchFamily="34" charset="-122"/>
                <a:cs typeface="Arial" pitchFamily="34" charset="-120"/>
              </a:rPr>
              <a:t>papers · grants · talks</a:t>
            </a:r>
            <a:endParaRPr lang="en-US" sz="800" dirty="0"/>
          </a:p>
        </p:txBody>
      </p:sp>
      <p:sp>
        <p:nvSpPr>
          <p:cNvPr id="8" name="Shape 6"/>
          <p:cNvSpPr/>
          <p:nvPr/>
        </p:nvSpPr>
        <p:spPr>
          <a:xfrm>
            <a:off x="5029200" y="2432304"/>
            <a:ext cx="6400800" cy="0"/>
          </a:xfrm>
          <a:prstGeom prst="line">
            <a:avLst/>
          </a:prstGeom>
          <a:noFill/>
          <a:ln w="19050">
            <a:solidFill>
              <a:srgbClr val="E4E0D6"/>
            </a:solidFill>
            <a:prstDash val="solid"/>
          </a:ln>
        </p:spPr>
        <p:txBody>
          <a:bodyPr/>
          <a:lstStyle/>
          <a:p>
            <a:endParaRPr lang="en-US"/>
          </a:p>
        </p:txBody>
      </p:sp>
      <p:sp>
        <p:nvSpPr>
          <p:cNvPr id="9" name="Shape 7"/>
          <p:cNvSpPr/>
          <p:nvPr/>
        </p:nvSpPr>
        <p:spPr>
          <a:xfrm>
            <a:off x="5669280" y="1916920"/>
            <a:ext cx="5120640" cy="3328416"/>
          </a:xfrm>
          <a:prstGeom prst="rect">
            <a:avLst/>
          </a:prstGeom>
          <a:solidFill>
            <a:srgbClr val="EAE8E3"/>
          </a:solidFill>
          <a:ln/>
        </p:spPr>
        <p:txBody>
          <a:bodyPr/>
          <a:lstStyle/>
          <a:p>
            <a:endParaRPr lang="en-US"/>
          </a:p>
        </p:txBody>
      </p:sp>
      <p:sp>
        <p:nvSpPr>
          <p:cNvPr id="10" name="Text 8"/>
          <p:cNvSpPr/>
          <p:nvPr/>
        </p:nvSpPr>
        <p:spPr>
          <a:xfrm>
            <a:off x="6053328" y="2145520"/>
            <a:ext cx="4352544" cy="2962656"/>
          </a:xfrm>
          <a:prstGeom prst="rect">
            <a:avLst/>
          </a:prstGeom>
          <a:noFill/>
          <a:ln/>
        </p:spPr>
        <p:txBody>
          <a:bodyPr wrap="square" lIns="0" tIns="0" rIns="0" bIns="0" rtlCol="0" anchor="t"/>
          <a:lstStyle/>
          <a:p>
            <a:pPr marL="0" indent="0">
              <a:lnSpc>
                <a:spcPct val="170000"/>
              </a:lnSpc>
              <a:buNone/>
            </a:pPr>
            <a:r>
              <a:rPr lang="en-US" sz="1250" dirty="0">
                <a:solidFill>
                  <a:srgbClr val="5B5750"/>
                </a:solidFill>
                <a:latin typeface="Arial" pitchFamily="34" charset="0"/>
                <a:ea typeface="Arial" pitchFamily="34" charset="-122"/>
                <a:cs typeface="Arial" pitchFamily="34" charset="-120"/>
              </a:rPr>
              <a:t>– training the new student</a:t>
            </a:r>
            <a:endParaRPr lang="en-US" sz="1250" dirty="0"/>
          </a:p>
          <a:p>
            <a:pPr marL="0" indent="0">
              <a:lnSpc>
                <a:spcPct val="170000"/>
              </a:lnSpc>
              <a:buNone/>
            </a:pPr>
            <a:r>
              <a:rPr lang="en-US" sz="1250" dirty="0">
                <a:solidFill>
                  <a:srgbClr val="5B5750"/>
                </a:solidFill>
                <a:latin typeface="Arial" pitchFamily="34" charset="0"/>
                <a:ea typeface="Arial" pitchFamily="34" charset="-122"/>
                <a:cs typeface="Arial" pitchFamily="34" charset="-120"/>
              </a:rPr>
              <a:t>– ordering before you run out</a:t>
            </a:r>
            <a:endParaRPr lang="en-US" sz="1250" dirty="0"/>
          </a:p>
          <a:p>
            <a:pPr marL="0" indent="0">
              <a:lnSpc>
                <a:spcPct val="170000"/>
              </a:lnSpc>
              <a:buNone/>
            </a:pPr>
            <a:r>
              <a:rPr lang="en-US" sz="1250" dirty="0">
                <a:solidFill>
                  <a:srgbClr val="5B5750"/>
                </a:solidFill>
                <a:latin typeface="Arial" pitchFamily="34" charset="0"/>
                <a:ea typeface="Arial" pitchFamily="34" charset="-122"/>
                <a:cs typeface="Arial" pitchFamily="34" charset="-120"/>
              </a:rPr>
              <a:t>– remembering why the protocol changed</a:t>
            </a:r>
            <a:endParaRPr lang="en-US" sz="1250" dirty="0"/>
          </a:p>
          <a:p>
            <a:pPr marL="0" indent="0">
              <a:lnSpc>
                <a:spcPct val="170000"/>
              </a:lnSpc>
              <a:buNone/>
            </a:pPr>
            <a:r>
              <a:rPr lang="en-US" sz="1250" dirty="0">
                <a:solidFill>
                  <a:srgbClr val="5B5750"/>
                </a:solidFill>
                <a:latin typeface="Arial" pitchFamily="34" charset="0"/>
                <a:ea typeface="Arial" pitchFamily="34" charset="-122"/>
                <a:cs typeface="Arial" pitchFamily="34" charset="-120"/>
              </a:rPr>
              <a:t>– fixing the incubator, quietly</a:t>
            </a:r>
            <a:endParaRPr lang="en-US" sz="1250" dirty="0"/>
          </a:p>
          <a:p>
            <a:pPr marL="0" indent="0">
              <a:lnSpc>
                <a:spcPct val="170000"/>
              </a:lnSpc>
              <a:buNone/>
            </a:pPr>
            <a:r>
              <a:rPr lang="en-US" sz="1250" dirty="0">
                <a:solidFill>
                  <a:srgbClr val="5B5750"/>
                </a:solidFill>
                <a:latin typeface="Arial" pitchFamily="34" charset="0"/>
                <a:ea typeface="Arial" pitchFamily="34" charset="-122"/>
                <a:cs typeface="Arial" pitchFamily="34" charset="-120"/>
              </a:rPr>
              <a:t>– answering the same question five times</a:t>
            </a:r>
            <a:endParaRPr lang="en-US" sz="1250" dirty="0"/>
          </a:p>
        </p:txBody>
      </p:sp>
      <p:sp>
        <p:nvSpPr>
          <p:cNvPr id="11" name="Text 9"/>
          <p:cNvSpPr/>
          <p:nvPr/>
        </p:nvSpPr>
        <p:spPr>
          <a:xfrm>
            <a:off x="5029200" y="4904514"/>
            <a:ext cx="6400800" cy="274320"/>
          </a:xfrm>
          <a:prstGeom prst="rect">
            <a:avLst/>
          </a:prstGeom>
          <a:noFill/>
          <a:ln/>
        </p:spPr>
        <p:txBody>
          <a:bodyPr wrap="square" lIns="0" tIns="0" rIns="0" bIns="0" rtlCol="0" anchor="ctr"/>
          <a:lstStyle/>
          <a:p>
            <a:pPr marL="0" indent="0" algn="ctr">
              <a:buNone/>
            </a:pPr>
            <a:r>
              <a:rPr lang="en-US" sz="1100" i="1" dirty="0">
                <a:solidFill>
                  <a:srgbClr val="A79C8C"/>
                </a:solidFill>
                <a:latin typeface="Arial" pitchFamily="34" charset="0"/>
                <a:ea typeface="Arial" pitchFamily="34" charset="-122"/>
                <a:cs typeface="Arial" pitchFamily="34" charset="-120"/>
              </a:rPr>
              <a:t>What keeps the lab running</a:t>
            </a:r>
            <a:endParaRPr lang="en-US" sz="1100" dirty="0"/>
          </a:p>
        </p:txBody>
      </p:sp>
      <p:sp>
        <p:nvSpPr>
          <p:cNvPr id="14" name="Text 0">
            <a:extLst>
              <a:ext uri="{FF2B5EF4-FFF2-40B4-BE49-F238E27FC236}">
                <a16:creationId xmlns:a16="http://schemas.microsoft.com/office/drawing/2014/main" id="{38DEE0E4-667A-045B-56D3-E40D5C2FA63C}"/>
              </a:ext>
            </a:extLst>
          </p:cNvPr>
          <p:cNvSpPr/>
          <p:nvPr/>
        </p:nvSpPr>
        <p:spPr>
          <a:xfrm>
            <a:off x="731520" y="822960"/>
            <a:ext cx="3840480" cy="1097280"/>
          </a:xfrm>
          <a:prstGeom prst="rect">
            <a:avLst/>
          </a:prstGeom>
          <a:noFill/>
          <a:ln/>
        </p:spPr>
        <p:txBody>
          <a:bodyPr wrap="square" lIns="0" tIns="0" rIns="0" bIns="0" rtlCol="0" anchor="ctr"/>
          <a:lstStyle/>
          <a:p>
            <a:pPr marL="0" indent="0">
              <a:buNone/>
            </a:pPr>
            <a:r>
              <a:rPr lang="en-US" sz="2700" b="1" dirty="0">
                <a:solidFill>
                  <a:srgbClr val="2B2B28"/>
                </a:solidFill>
                <a:latin typeface="Arial" pitchFamily="34" charset="0"/>
                <a:ea typeface="Arial" pitchFamily="34" charset="-122"/>
                <a:cs typeface="Arial" pitchFamily="34" charset="-120"/>
              </a:rPr>
              <a:t>People study this for a living!</a:t>
            </a:r>
            <a:endParaRPr lang="en-US" sz="2700" dirty="0"/>
          </a:p>
        </p:txBody>
      </p:sp>
      <p:sp>
        <p:nvSpPr>
          <p:cNvPr id="15" name="Text 2">
            <a:extLst>
              <a:ext uri="{FF2B5EF4-FFF2-40B4-BE49-F238E27FC236}">
                <a16:creationId xmlns:a16="http://schemas.microsoft.com/office/drawing/2014/main" id="{CD9B32FC-4431-D78C-D563-E0B7468133F7}"/>
              </a:ext>
            </a:extLst>
          </p:cNvPr>
          <p:cNvSpPr/>
          <p:nvPr/>
        </p:nvSpPr>
        <p:spPr>
          <a:xfrm>
            <a:off x="6565392" y="5704200"/>
            <a:ext cx="3840480" cy="777240"/>
          </a:xfrm>
          <a:prstGeom prst="rect">
            <a:avLst/>
          </a:prstGeom>
          <a:noFill/>
          <a:ln/>
        </p:spPr>
        <p:txBody>
          <a:bodyPr wrap="square" lIns="0" tIns="0" rIns="0" bIns="0" rtlCol="0" anchor="t"/>
          <a:lstStyle/>
          <a:p>
            <a:pPr marL="0" indent="0">
              <a:lnSpc>
                <a:spcPct val="125000"/>
              </a:lnSpc>
              <a:buNone/>
            </a:pPr>
            <a:r>
              <a:rPr lang="en-US" sz="1200" b="1" dirty="0">
                <a:solidFill>
                  <a:srgbClr val="2B2B28"/>
                </a:solidFill>
                <a:latin typeface="Arial" pitchFamily="34" charset="0"/>
                <a:ea typeface="Arial" pitchFamily="34" charset="-122"/>
                <a:cs typeface="Arial" pitchFamily="34" charset="-120"/>
              </a:rPr>
              <a:t>NSF funds a program called </a:t>
            </a:r>
            <a:r>
              <a:rPr lang="en-US" sz="1200" b="1" dirty="0">
                <a:solidFill>
                  <a:srgbClr val="2B2B28"/>
                </a:solidFill>
                <a:latin typeface="Arial" pitchFamily="34" charset="0"/>
                <a:ea typeface="Arial" pitchFamily="34" charset="-122"/>
                <a:cs typeface="Arial" pitchFamily="34" charset="-120"/>
                <a:hlinkClick r:id="rId3"/>
              </a:rPr>
              <a:t>Science of Organizations</a:t>
            </a:r>
            <a:r>
              <a:rPr lang="en-US" sz="1200" dirty="0">
                <a:solidFill>
                  <a:srgbClr val="5B5750"/>
                </a:solidFill>
                <a:latin typeface="Arial" pitchFamily="34" charset="0"/>
                <a:ea typeface="Arial" pitchFamily="34" charset="-122"/>
                <a:cs typeface="Arial" pitchFamily="34" charset="-120"/>
                <a:hlinkClick r:id="rId3"/>
              </a:rPr>
              <a:t> </a:t>
            </a:r>
            <a:r>
              <a:rPr lang="en-US" sz="1200" dirty="0">
                <a:solidFill>
                  <a:srgbClr val="5B5750"/>
                </a:solidFill>
                <a:latin typeface="Arial" pitchFamily="34" charset="0"/>
                <a:ea typeface="Arial" pitchFamily="34" charset="-122"/>
                <a:cs typeface="Arial" pitchFamily="34" charset="-120"/>
              </a:rPr>
              <a:t> and is currently funding a project mapping the organizational models of academic labs.</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1520" y="777240"/>
            <a:ext cx="10698480" cy="502920"/>
          </a:xfrm>
          <a:prstGeom prst="rect">
            <a:avLst/>
          </a:prstGeom>
          <a:noFill/>
          <a:ln/>
        </p:spPr>
        <p:txBody>
          <a:bodyPr wrap="square" lIns="0" tIns="0" rIns="0" bIns="0" rtlCol="0" anchor="ctr"/>
          <a:lstStyle/>
          <a:p>
            <a:r>
              <a:rPr lang="en-US" sz="2400" b="1" dirty="0">
                <a:latin typeface="Arial" panose="020B0604020202020204" pitchFamily="34" charset="0"/>
                <a:cs typeface="Arial" panose="020B0604020202020204" pitchFamily="34" charset="0"/>
              </a:rPr>
              <a:t>Organizational and operational choices are linked to research capacity and outcomes</a:t>
            </a:r>
          </a:p>
        </p:txBody>
      </p:sp>
      <p:sp>
        <p:nvSpPr>
          <p:cNvPr id="3" name="Text 1"/>
          <p:cNvSpPr/>
          <p:nvPr/>
        </p:nvSpPr>
        <p:spPr>
          <a:xfrm>
            <a:off x="731520" y="1570482"/>
            <a:ext cx="10698480" cy="274320"/>
          </a:xfrm>
          <a:prstGeom prst="rect">
            <a:avLst/>
          </a:prstGeom>
          <a:noFill/>
          <a:ln/>
        </p:spPr>
        <p:txBody>
          <a:bodyPr wrap="square" lIns="0" tIns="0" rIns="0" bIns="0" rtlCol="0" anchor="ctr"/>
          <a:lstStyle/>
          <a:p>
            <a:pPr marL="0" indent="0">
              <a:buNone/>
            </a:pPr>
            <a:r>
              <a:rPr lang="en-US" sz="1150" b="1" dirty="0">
                <a:solidFill>
                  <a:srgbClr val="5B5750"/>
                </a:solidFill>
                <a:latin typeface="Arial" pitchFamily="34" charset="0"/>
                <a:ea typeface="Arial" pitchFamily="34" charset="-122"/>
                <a:cs typeface="Arial" pitchFamily="34" charset="-120"/>
              </a:rPr>
              <a:t>Nguyen &amp; Meek, 2015</a:t>
            </a:r>
            <a:r>
              <a:rPr lang="en-US" sz="1150" dirty="0">
                <a:solidFill>
                  <a:srgbClr val="A79C8C"/>
                </a:solidFill>
                <a:latin typeface="Arial" pitchFamily="34" charset="0"/>
                <a:ea typeface="Arial" pitchFamily="34" charset="-122"/>
                <a:cs typeface="Arial" pitchFamily="34" charset="-120"/>
              </a:rPr>
              <a:t>  ·  “Key Considerations in Organizing and Structuring University Research”  ·  The Journal of Research Administration 46(1), 41–62  ·  applying Mintzberg’s (1979) theory of organizational design</a:t>
            </a:r>
            <a:endParaRPr lang="en-US" sz="1150" dirty="0"/>
          </a:p>
        </p:txBody>
      </p:sp>
      <p:sp>
        <p:nvSpPr>
          <p:cNvPr id="5" name="Shape 3"/>
          <p:cNvSpPr/>
          <p:nvPr/>
        </p:nvSpPr>
        <p:spPr>
          <a:xfrm>
            <a:off x="731520" y="2103120"/>
            <a:ext cx="5143500" cy="2670048"/>
          </a:xfrm>
          <a:prstGeom prst="roundRect">
            <a:avLst>
              <a:gd name="adj" fmla="val 3082"/>
            </a:avLst>
          </a:prstGeom>
          <a:solidFill>
            <a:srgbClr val="EAE8E3"/>
          </a:solidFill>
          <a:ln/>
        </p:spPr>
        <p:txBody>
          <a:bodyPr/>
          <a:lstStyle/>
          <a:p>
            <a:endParaRPr lang="en-US"/>
          </a:p>
        </p:txBody>
      </p:sp>
      <p:sp>
        <p:nvSpPr>
          <p:cNvPr id="6" name="Text 4"/>
          <p:cNvSpPr/>
          <p:nvPr/>
        </p:nvSpPr>
        <p:spPr>
          <a:xfrm>
            <a:off x="1051560" y="2340864"/>
            <a:ext cx="4503420" cy="274320"/>
          </a:xfrm>
          <a:prstGeom prst="rect">
            <a:avLst/>
          </a:prstGeom>
          <a:noFill/>
          <a:ln/>
        </p:spPr>
        <p:txBody>
          <a:bodyPr wrap="square" lIns="0" tIns="0" rIns="0" bIns="0" rtlCol="0" anchor="ctr"/>
          <a:lstStyle/>
          <a:p>
            <a:pPr marL="0" indent="0">
              <a:buNone/>
            </a:pPr>
            <a:r>
              <a:rPr lang="en-US" sz="1250" b="1" kern="0" spc="100" dirty="0">
                <a:solidFill>
                  <a:srgbClr val="3F5C66"/>
                </a:solidFill>
                <a:latin typeface="Arial" pitchFamily="34" charset="0"/>
                <a:ea typeface="Arial" pitchFamily="34" charset="-122"/>
                <a:cs typeface="Arial" pitchFamily="34" charset="-120"/>
              </a:rPr>
              <a:t>FIVE MORE VISIBLE</a:t>
            </a:r>
            <a:endParaRPr lang="en-US" sz="1250" dirty="0"/>
          </a:p>
        </p:txBody>
      </p:sp>
      <p:sp>
        <p:nvSpPr>
          <p:cNvPr id="7" name="Text 5"/>
          <p:cNvSpPr/>
          <p:nvPr/>
        </p:nvSpPr>
        <p:spPr>
          <a:xfrm>
            <a:off x="1051560" y="2633472"/>
            <a:ext cx="4503420" cy="256032"/>
          </a:xfrm>
          <a:prstGeom prst="rect">
            <a:avLst/>
          </a:prstGeom>
          <a:noFill/>
          <a:ln/>
        </p:spPr>
        <p:txBody>
          <a:bodyPr wrap="square" lIns="0" tIns="0" rIns="0" bIns="0" rtlCol="0" anchor="ctr"/>
          <a:lstStyle/>
          <a:p>
            <a:pPr marL="0" indent="0">
              <a:buNone/>
            </a:pPr>
            <a:r>
              <a:rPr lang="en-US" sz="1050" i="1" dirty="0">
                <a:solidFill>
                  <a:srgbClr val="A79C8C"/>
                </a:solidFill>
                <a:latin typeface="Arial" pitchFamily="34" charset="0"/>
                <a:ea typeface="Arial" pitchFamily="34" charset="-122"/>
                <a:cs typeface="Arial" pitchFamily="34" charset="-120"/>
              </a:rPr>
              <a:t>produce positions and units. Things that they show up on an org chart</a:t>
            </a:r>
            <a:endParaRPr lang="en-US" sz="1050" dirty="0"/>
          </a:p>
        </p:txBody>
      </p:sp>
      <p:sp>
        <p:nvSpPr>
          <p:cNvPr id="8" name="Shape 6"/>
          <p:cNvSpPr/>
          <p:nvPr/>
        </p:nvSpPr>
        <p:spPr>
          <a:xfrm>
            <a:off x="1051560" y="3017520"/>
            <a:ext cx="256032" cy="256032"/>
          </a:xfrm>
          <a:prstGeom prst="roundRect">
            <a:avLst>
              <a:gd name="adj" fmla="val 17857"/>
            </a:avLst>
          </a:prstGeom>
          <a:solidFill>
            <a:srgbClr val="3F5C66"/>
          </a:solidFill>
          <a:ln/>
        </p:spPr>
        <p:txBody>
          <a:bodyPr/>
          <a:lstStyle/>
          <a:p>
            <a:endParaRPr lang="en-US"/>
          </a:p>
        </p:txBody>
      </p:sp>
      <p:sp>
        <p:nvSpPr>
          <p:cNvPr id="9" name="Text 7"/>
          <p:cNvSpPr/>
          <p:nvPr/>
        </p:nvSpPr>
        <p:spPr>
          <a:xfrm>
            <a:off x="1051560" y="3017520"/>
            <a:ext cx="256032" cy="256032"/>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1</a:t>
            </a:r>
            <a:endParaRPr lang="en-US" sz="1000" dirty="0"/>
          </a:p>
        </p:txBody>
      </p:sp>
      <p:sp>
        <p:nvSpPr>
          <p:cNvPr id="10" name="Text 8"/>
          <p:cNvSpPr/>
          <p:nvPr/>
        </p:nvSpPr>
        <p:spPr>
          <a:xfrm>
            <a:off x="1417320" y="2999232"/>
            <a:ext cx="4091940" cy="301752"/>
          </a:xfrm>
          <a:prstGeom prst="rect">
            <a:avLst/>
          </a:prstGeom>
          <a:noFill/>
          <a:ln/>
        </p:spPr>
        <p:txBody>
          <a:bodyPr wrap="square" lIns="0" tIns="0" rIns="0" bIns="0" rtlCol="0" anchor="ctr"/>
          <a:lstStyle/>
          <a:p>
            <a:pPr marL="0" indent="0">
              <a:buNone/>
            </a:pPr>
            <a:r>
              <a:rPr lang="en-US" sz="1250" dirty="0">
                <a:solidFill>
                  <a:srgbClr val="2B2B28"/>
                </a:solidFill>
                <a:latin typeface="Arial" pitchFamily="34" charset="0"/>
                <a:ea typeface="Arial" pitchFamily="34" charset="-122"/>
                <a:cs typeface="Arial" pitchFamily="34" charset="-120"/>
              </a:rPr>
              <a:t>Create research positions</a:t>
            </a:r>
            <a:endParaRPr lang="en-US" sz="1250" dirty="0"/>
          </a:p>
        </p:txBody>
      </p:sp>
      <p:sp>
        <p:nvSpPr>
          <p:cNvPr id="11" name="Shape 9"/>
          <p:cNvSpPr/>
          <p:nvPr/>
        </p:nvSpPr>
        <p:spPr>
          <a:xfrm>
            <a:off x="1051560" y="3360420"/>
            <a:ext cx="256032" cy="256032"/>
          </a:xfrm>
          <a:prstGeom prst="roundRect">
            <a:avLst>
              <a:gd name="adj" fmla="val 17857"/>
            </a:avLst>
          </a:prstGeom>
          <a:solidFill>
            <a:srgbClr val="3F5C66"/>
          </a:solidFill>
          <a:ln/>
        </p:spPr>
        <p:txBody>
          <a:bodyPr/>
          <a:lstStyle/>
          <a:p>
            <a:endParaRPr lang="en-US"/>
          </a:p>
        </p:txBody>
      </p:sp>
      <p:sp>
        <p:nvSpPr>
          <p:cNvPr id="12" name="Text 10"/>
          <p:cNvSpPr/>
          <p:nvPr/>
        </p:nvSpPr>
        <p:spPr>
          <a:xfrm>
            <a:off x="1051560" y="3360420"/>
            <a:ext cx="256032" cy="256032"/>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2</a:t>
            </a:r>
            <a:endParaRPr lang="en-US" sz="1000" dirty="0"/>
          </a:p>
        </p:txBody>
      </p:sp>
      <p:sp>
        <p:nvSpPr>
          <p:cNvPr id="13" name="Text 11"/>
          <p:cNvSpPr/>
          <p:nvPr/>
        </p:nvSpPr>
        <p:spPr>
          <a:xfrm>
            <a:off x="1417320" y="3342132"/>
            <a:ext cx="4091940" cy="301752"/>
          </a:xfrm>
          <a:prstGeom prst="rect">
            <a:avLst/>
          </a:prstGeom>
          <a:noFill/>
          <a:ln/>
        </p:spPr>
        <p:txBody>
          <a:bodyPr wrap="square" lIns="0" tIns="0" rIns="0" bIns="0" rtlCol="0" anchor="ctr"/>
          <a:lstStyle/>
          <a:p>
            <a:pPr marL="0" indent="0">
              <a:buNone/>
            </a:pPr>
            <a:r>
              <a:rPr lang="en-US" sz="1250" dirty="0">
                <a:solidFill>
                  <a:srgbClr val="2B2B28"/>
                </a:solidFill>
                <a:latin typeface="Arial" pitchFamily="34" charset="0"/>
                <a:ea typeface="Arial" pitchFamily="34" charset="-122"/>
                <a:cs typeface="Arial" pitchFamily="34" charset="-120"/>
              </a:rPr>
              <a:t>Create research management positions</a:t>
            </a:r>
            <a:endParaRPr lang="en-US" sz="1250" dirty="0"/>
          </a:p>
        </p:txBody>
      </p:sp>
      <p:sp>
        <p:nvSpPr>
          <p:cNvPr id="14" name="Shape 12"/>
          <p:cNvSpPr/>
          <p:nvPr/>
        </p:nvSpPr>
        <p:spPr>
          <a:xfrm>
            <a:off x="1051560" y="3703320"/>
            <a:ext cx="256032" cy="256032"/>
          </a:xfrm>
          <a:prstGeom prst="roundRect">
            <a:avLst>
              <a:gd name="adj" fmla="val 17857"/>
            </a:avLst>
          </a:prstGeom>
          <a:solidFill>
            <a:srgbClr val="3F5C66"/>
          </a:solidFill>
          <a:ln/>
        </p:spPr>
        <p:txBody>
          <a:bodyPr/>
          <a:lstStyle/>
          <a:p>
            <a:endParaRPr lang="en-US"/>
          </a:p>
        </p:txBody>
      </p:sp>
      <p:sp>
        <p:nvSpPr>
          <p:cNvPr id="15" name="Text 13"/>
          <p:cNvSpPr/>
          <p:nvPr/>
        </p:nvSpPr>
        <p:spPr>
          <a:xfrm>
            <a:off x="1051560" y="3703320"/>
            <a:ext cx="256032" cy="256032"/>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3</a:t>
            </a:r>
            <a:endParaRPr lang="en-US" sz="1000" dirty="0"/>
          </a:p>
        </p:txBody>
      </p:sp>
      <p:sp>
        <p:nvSpPr>
          <p:cNvPr id="16" name="Text 14"/>
          <p:cNvSpPr/>
          <p:nvPr/>
        </p:nvSpPr>
        <p:spPr>
          <a:xfrm>
            <a:off x="1417320" y="3685032"/>
            <a:ext cx="4091940" cy="301752"/>
          </a:xfrm>
          <a:prstGeom prst="rect">
            <a:avLst/>
          </a:prstGeom>
          <a:noFill/>
          <a:ln/>
        </p:spPr>
        <p:txBody>
          <a:bodyPr wrap="square" lIns="0" tIns="0" rIns="0" bIns="0" rtlCol="0" anchor="ctr"/>
          <a:lstStyle/>
          <a:p>
            <a:pPr marL="0" indent="0">
              <a:buNone/>
            </a:pPr>
            <a:r>
              <a:rPr lang="en-US" sz="1250" dirty="0">
                <a:solidFill>
                  <a:srgbClr val="2B2B28"/>
                </a:solidFill>
                <a:latin typeface="Arial" pitchFamily="34" charset="0"/>
                <a:ea typeface="Arial" pitchFamily="34" charset="-122"/>
                <a:cs typeface="Arial" pitchFamily="34" charset="-120"/>
              </a:rPr>
              <a:t>Decide the primary units for research delivery</a:t>
            </a:r>
            <a:endParaRPr lang="en-US" sz="1250" dirty="0"/>
          </a:p>
        </p:txBody>
      </p:sp>
      <p:sp>
        <p:nvSpPr>
          <p:cNvPr id="17" name="Shape 15"/>
          <p:cNvSpPr/>
          <p:nvPr/>
        </p:nvSpPr>
        <p:spPr>
          <a:xfrm>
            <a:off x="1051560" y="4046220"/>
            <a:ext cx="256032" cy="256032"/>
          </a:xfrm>
          <a:prstGeom prst="roundRect">
            <a:avLst>
              <a:gd name="adj" fmla="val 17857"/>
            </a:avLst>
          </a:prstGeom>
          <a:solidFill>
            <a:srgbClr val="3F5C66"/>
          </a:solidFill>
          <a:ln/>
        </p:spPr>
        <p:txBody>
          <a:bodyPr/>
          <a:lstStyle/>
          <a:p>
            <a:endParaRPr lang="en-US"/>
          </a:p>
        </p:txBody>
      </p:sp>
      <p:sp>
        <p:nvSpPr>
          <p:cNvPr id="18" name="Text 16"/>
          <p:cNvSpPr/>
          <p:nvPr/>
        </p:nvSpPr>
        <p:spPr>
          <a:xfrm>
            <a:off x="1051560" y="4046220"/>
            <a:ext cx="256032" cy="256032"/>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4</a:t>
            </a:r>
            <a:endParaRPr lang="en-US" sz="1000" dirty="0"/>
          </a:p>
        </p:txBody>
      </p:sp>
      <p:sp>
        <p:nvSpPr>
          <p:cNvPr id="19" name="Text 17"/>
          <p:cNvSpPr/>
          <p:nvPr/>
        </p:nvSpPr>
        <p:spPr>
          <a:xfrm>
            <a:off x="1417320" y="4027932"/>
            <a:ext cx="4091940" cy="301752"/>
          </a:xfrm>
          <a:prstGeom prst="rect">
            <a:avLst/>
          </a:prstGeom>
          <a:noFill/>
          <a:ln/>
        </p:spPr>
        <p:txBody>
          <a:bodyPr wrap="square" lIns="0" tIns="0" rIns="0" bIns="0" rtlCol="0" anchor="ctr"/>
          <a:lstStyle/>
          <a:p>
            <a:pPr marL="0" indent="0">
              <a:buNone/>
            </a:pPr>
            <a:r>
              <a:rPr lang="en-US" sz="1250" dirty="0">
                <a:solidFill>
                  <a:srgbClr val="2B2B28"/>
                </a:solidFill>
                <a:latin typeface="Arial" pitchFamily="34" charset="0"/>
                <a:ea typeface="Arial" pitchFamily="34" charset="-122"/>
                <a:cs typeface="Arial" pitchFamily="34" charset="-120"/>
              </a:rPr>
              <a:t>Create a research office</a:t>
            </a:r>
            <a:endParaRPr lang="en-US" sz="1250" dirty="0"/>
          </a:p>
        </p:txBody>
      </p:sp>
      <p:sp>
        <p:nvSpPr>
          <p:cNvPr id="20" name="Shape 18"/>
          <p:cNvSpPr/>
          <p:nvPr/>
        </p:nvSpPr>
        <p:spPr>
          <a:xfrm>
            <a:off x="1051560" y="4389120"/>
            <a:ext cx="256032" cy="256032"/>
          </a:xfrm>
          <a:prstGeom prst="roundRect">
            <a:avLst>
              <a:gd name="adj" fmla="val 17857"/>
            </a:avLst>
          </a:prstGeom>
          <a:solidFill>
            <a:srgbClr val="3F5C66"/>
          </a:solidFill>
          <a:ln/>
        </p:spPr>
        <p:txBody>
          <a:bodyPr/>
          <a:lstStyle/>
          <a:p>
            <a:endParaRPr lang="en-US"/>
          </a:p>
        </p:txBody>
      </p:sp>
      <p:sp>
        <p:nvSpPr>
          <p:cNvPr id="21" name="Text 19"/>
          <p:cNvSpPr/>
          <p:nvPr/>
        </p:nvSpPr>
        <p:spPr>
          <a:xfrm>
            <a:off x="1051560" y="4389120"/>
            <a:ext cx="256032" cy="256032"/>
          </a:xfrm>
          <a:prstGeom prst="rect">
            <a:avLst/>
          </a:prstGeom>
          <a:noFill/>
          <a:ln/>
        </p:spPr>
        <p:txBody>
          <a:bodyPr wrap="square" lIns="0" tIns="0" rIns="0" bIns="0" rtlCol="0" anchor="ctr"/>
          <a:lstStyle/>
          <a:p>
            <a:pPr marL="0" indent="0" algn="ctr">
              <a:buNone/>
            </a:pPr>
            <a:r>
              <a:rPr lang="en-US" sz="1000" b="1" dirty="0">
                <a:solidFill>
                  <a:srgbClr val="FFFFFF"/>
                </a:solidFill>
                <a:latin typeface="Arial" pitchFamily="34" charset="0"/>
                <a:ea typeface="Arial" pitchFamily="34" charset="-122"/>
                <a:cs typeface="Arial" pitchFamily="34" charset="-120"/>
              </a:rPr>
              <a:t>5</a:t>
            </a:r>
            <a:endParaRPr lang="en-US" sz="1000" dirty="0"/>
          </a:p>
        </p:txBody>
      </p:sp>
      <p:sp>
        <p:nvSpPr>
          <p:cNvPr id="22" name="Text 20"/>
          <p:cNvSpPr/>
          <p:nvPr/>
        </p:nvSpPr>
        <p:spPr>
          <a:xfrm>
            <a:off x="1417320" y="4370832"/>
            <a:ext cx="4091940" cy="301752"/>
          </a:xfrm>
          <a:prstGeom prst="rect">
            <a:avLst/>
          </a:prstGeom>
          <a:noFill/>
          <a:ln/>
        </p:spPr>
        <p:txBody>
          <a:bodyPr wrap="square" lIns="0" tIns="0" rIns="0" bIns="0" rtlCol="0" anchor="ctr"/>
          <a:lstStyle/>
          <a:p>
            <a:pPr marL="0" indent="0">
              <a:buNone/>
            </a:pPr>
            <a:r>
              <a:rPr lang="en-US" sz="1250" dirty="0">
                <a:solidFill>
                  <a:srgbClr val="2B2B28"/>
                </a:solidFill>
                <a:latin typeface="Arial" pitchFamily="34" charset="0"/>
                <a:ea typeface="Arial" pitchFamily="34" charset="-122"/>
                <a:cs typeface="Arial" pitchFamily="34" charset="-120"/>
              </a:rPr>
              <a:t>Create research oversight committees</a:t>
            </a:r>
            <a:endParaRPr lang="en-US" sz="1250" dirty="0"/>
          </a:p>
        </p:txBody>
      </p:sp>
      <p:sp>
        <p:nvSpPr>
          <p:cNvPr id="23" name="Shape 21"/>
          <p:cNvSpPr/>
          <p:nvPr/>
        </p:nvSpPr>
        <p:spPr>
          <a:xfrm>
            <a:off x="6286500" y="2103120"/>
            <a:ext cx="5143500" cy="2670048"/>
          </a:xfrm>
          <a:prstGeom prst="roundRect">
            <a:avLst>
              <a:gd name="adj" fmla="val 3082"/>
            </a:avLst>
          </a:prstGeom>
          <a:solidFill>
            <a:srgbClr val="FAF9F6"/>
          </a:solidFill>
          <a:ln w="12700">
            <a:solidFill>
              <a:srgbClr val="A79C8C"/>
            </a:solidFill>
            <a:prstDash val="dash"/>
          </a:ln>
        </p:spPr>
        <p:txBody>
          <a:bodyPr/>
          <a:lstStyle/>
          <a:p>
            <a:endParaRPr lang="en-US"/>
          </a:p>
        </p:txBody>
      </p:sp>
      <p:sp>
        <p:nvSpPr>
          <p:cNvPr id="24" name="Text 22"/>
          <p:cNvSpPr/>
          <p:nvPr/>
        </p:nvSpPr>
        <p:spPr>
          <a:xfrm>
            <a:off x="6606540" y="2340864"/>
            <a:ext cx="4503420" cy="274320"/>
          </a:xfrm>
          <a:prstGeom prst="rect">
            <a:avLst/>
          </a:prstGeom>
          <a:noFill/>
          <a:ln/>
        </p:spPr>
        <p:txBody>
          <a:bodyPr wrap="square" lIns="0" tIns="0" rIns="0" bIns="0" rtlCol="0" anchor="ctr"/>
          <a:lstStyle/>
          <a:p>
            <a:pPr marL="0" indent="0">
              <a:buNone/>
            </a:pPr>
            <a:r>
              <a:rPr lang="en-US" sz="1250" b="1" kern="0" spc="100" dirty="0">
                <a:solidFill>
                  <a:srgbClr val="A79C8C"/>
                </a:solidFill>
                <a:latin typeface="Arial" pitchFamily="34" charset="0"/>
                <a:ea typeface="Arial" pitchFamily="34" charset="-122"/>
                <a:cs typeface="Arial" pitchFamily="34" charset="-120"/>
              </a:rPr>
              <a:t>FIVE LESS VISIBLE</a:t>
            </a:r>
            <a:endParaRPr lang="en-US" sz="1250" dirty="0"/>
          </a:p>
        </p:txBody>
      </p:sp>
      <p:sp>
        <p:nvSpPr>
          <p:cNvPr id="25" name="Text 23"/>
          <p:cNvSpPr/>
          <p:nvPr/>
        </p:nvSpPr>
        <p:spPr>
          <a:xfrm>
            <a:off x="6606540" y="2633472"/>
            <a:ext cx="4503420" cy="256032"/>
          </a:xfrm>
          <a:prstGeom prst="rect">
            <a:avLst/>
          </a:prstGeom>
          <a:noFill/>
          <a:ln/>
        </p:spPr>
        <p:txBody>
          <a:bodyPr wrap="square" lIns="0" tIns="0" rIns="0" bIns="0" rtlCol="0" anchor="ctr"/>
          <a:lstStyle/>
          <a:p>
            <a:pPr marL="0" indent="0">
              <a:buNone/>
            </a:pPr>
            <a:r>
              <a:rPr lang="en-US" sz="1050" i="1" dirty="0">
                <a:solidFill>
                  <a:srgbClr val="A79C8C"/>
                </a:solidFill>
                <a:latin typeface="Arial" pitchFamily="34" charset="0"/>
                <a:ea typeface="Arial" pitchFamily="34" charset="-122"/>
                <a:cs typeface="Arial" pitchFamily="34" charset="-120"/>
              </a:rPr>
              <a:t>produce policy, capability, and culture</a:t>
            </a:r>
            <a:endParaRPr lang="en-US" sz="1050" dirty="0"/>
          </a:p>
        </p:txBody>
      </p:sp>
      <p:sp>
        <p:nvSpPr>
          <p:cNvPr id="26" name="Shape 24"/>
          <p:cNvSpPr/>
          <p:nvPr/>
        </p:nvSpPr>
        <p:spPr>
          <a:xfrm>
            <a:off x="6606540" y="3017520"/>
            <a:ext cx="256032" cy="256032"/>
          </a:xfrm>
          <a:prstGeom prst="roundRect">
            <a:avLst>
              <a:gd name="adj" fmla="val 17857"/>
            </a:avLst>
          </a:prstGeom>
          <a:solidFill>
            <a:srgbClr val="E4E0D6"/>
          </a:solidFill>
          <a:ln/>
        </p:spPr>
        <p:txBody>
          <a:bodyPr/>
          <a:lstStyle/>
          <a:p>
            <a:endParaRPr lang="en-US"/>
          </a:p>
        </p:txBody>
      </p:sp>
      <p:sp>
        <p:nvSpPr>
          <p:cNvPr id="27" name="Text 25"/>
          <p:cNvSpPr/>
          <p:nvPr/>
        </p:nvSpPr>
        <p:spPr>
          <a:xfrm>
            <a:off x="6606540" y="3017520"/>
            <a:ext cx="256032" cy="256032"/>
          </a:xfrm>
          <a:prstGeom prst="rect">
            <a:avLst/>
          </a:prstGeom>
          <a:noFill/>
          <a:ln/>
        </p:spPr>
        <p:txBody>
          <a:bodyPr wrap="square" lIns="0" tIns="0" rIns="0" bIns="0" rtlCol="0" anchor="ctr"/>
          <a:lstStyle/>
          <a:p>
            <a:pPr marL="0" indent="0" algn="ctr">
              <a:buNone/>
            </a:pPr>
            <a:r>
              <a:rPr lang="en-US" sz="1000" b="1" dirty="0">
                <a:solidFill>
                  <a:srgbClr val="5B5750"/>
                </a:solidFill>
                <a:latin typeface="Arial" pitchFamily="34" charset="0"/>
                <a:ea typeface="Arial" pitchFamily="34" charset="-122"/>
                <a:cs typeface="Arial" pitchFamily="34" charset="-120"/>
              </a:rPr>
              <a:t>1</a:t>
            </a:r>
            <a:endParaRPr lang="en-US" sz="1000" dirty="0"/>
          </a:p>
        </p:txBody>
      </p:sp>
      <p:sp>
        <p:nvSpPr>
          <p:cNvPr id="28" name="Text 26"/>
          <p:cNvSpPr/>
          <p:nvPr/>
        </p:nvSpPr>
        <p:spPr>
          <a:xfrm>
            <a:off x="6972300" y="2999232"/>
            <a:ext cx="4091940" cy="301752"/>
          </a:xfrm>
          <a:prstGeom prst="rect">
            <a:avLst/>
          </a:prstGeom>
          <a:noFill/>
          <a:ln/>
        </p:spPr>
        <p:txBody>
          <a:bodyPr wrap="square" lIns="0" tIns="0" rIns="0" bIns="0" rtlCol="0" anchor="ctr"/>
          <a:lstStyle/>
          <a:p>
            <a:pPr marL="0" indent="0">
              <a:buNone/>
            </a:pPr>
            <a:r>
              <a:rPr lang="en-US" sz="1250" dirty="0">
                <a:solidFill>
                  <a:srgbClr val="2B2B28"/>
                </a:solidFill>
                <a:latin typeface="Arial" pitchFamily="34" charset="0"/>
                <a:ea typeface="Arial" pitchFamily="34" charset="-122"/>
                <a:cs typeface="Arial" pitchFamily="34" charset="-120"/>
              </a:rPr>
              <a:t>Develop rules for research integrity</a:t>
            </a:r>
            <a:endParaRPr lang="en-US" sz="1250" dirty="0"/>
          </a:p>
        </p:txBody>
      </p:sp>
      <p:sp>
        <p:nvSpPr>
          <p:cNvPr id="29" name="Shape 27"/>
          <p:cNvSpPr/>
          <p:nvPr/>
        </p:nvSpPr>
        <p:spPr>
          <a:xfrm>
            <a:off x="6606540" y="3360420"/>
            <a:ext cx="256032" cy="256032"/>
          </a:xfrm>
          <a:prstGeom prst="roundRect">
            <a:avLst>
              <a:gd name="adj" fmla="val 17857"/>
            </a:avLst>
          </a:prstGeom>
          <a:solidFill>
            <a:srgbClr val="E4E0D6"/>
          </a:solidFill>
          <a:ln/>
        </p:spPr>
        <p:txBody>
          <a:bodyPr/>
          <a:lstStyle/>
          <a:p>
            <a:endParaRPr lang="en-US"/>
          </a:p>
        </p:txBody>
      </p:sp>
      <p:sp>
        <p:nvSpPr>
          <p:cNvPr id="30" name="Text 28"/>
          <p:cNvSpPr/>
          <p:nvPr/>
        </p:nvSpPr>
        <p:spPr>
          <a:xfrm>
            <a:off x="6606540" y="3360420"/>
            <a:ext cx="256032" cy="256032"/>
          </a:xfrm>
          <a:prstGeom prst="rect">
            <a:avLst/>
          </a:prstGeom>
          <a:noFill/>
          <a:ln/>
        </p:spPr>
        <p:txBody>
          <a:bodyPr wrap="square" lIns="0" tIns="0" rIns="0" bIns="0" rtlCol="0" anchor="ctr"/>
          <a:lstStyle/>
          <a:p>
            <a:pPr marL="0" indent="0" algn="ctr">
              <a:buNone/>
            </a:pPr>
            <a:r>
              <a:rPr lang="en-US" sz="1000" b="1" dirty="0">
                <a:solidFill>
                  <a:srgbClr val="5B5750"/>
                </a:solidFill>
                <a:latin typeface="Arial" pitchFamily="34" charset="0"/>
                <a:ea typeface="Arial" pitchFamily="34" charset="-122"/>
                <a:cs typeface="Arial" pitchFamily="34" charset="-120"/>
              </a:rPr>
              <a:t>2</a:t>
            </a:r>
            <a:endParaRPr lang="en-US" sz="1000" dirty="0"/>
          </a:p>
        </p:txBody>
      </p:sp>
      <p:sp>
        <p:nvSpPr>
          <p:cNvPr id="31" name="Text 29"/>
          <p:cNvSpPr/>
          <p:nvPr/>
        </p:nvSpPr>
        <p:spPr>
          <a:xfrm>
            <a:off x="6972300" y="3342132"/>
            <a:ext cx="4091940" cy="301752"/>
          </a:xfrm>
          <a:prstGeom prst="rect">
            <a:avLst/>
          </a:prstGeom>
          <a:noFill/>
          <a:ln/>
        </p:spPr>
        <p:txBody>
          <a:bodyPr wrap="square" lIns="0" tIns="0" rIns="0" bIns="0" rtlCol="0" anchor="ctr"/>
          <a:lstStyle/>
          <a:p>
            <a:pPr marL="0" indent="0">
              <a:buNone/>
            </a:pPr>
            <a:r>
              <a:rPr lang="en-US" sz="1250" dirty="0">
                <a:solidFill>
                  <a:srgbClr val="2B2B28"/>
                </a:solidFill>
                <a:latin typeface="Arial" pitchFamily="34" charset="0"/>
                <a:ea typeface="Arial" pitchFamily="34" charset="-122"/>
                <a:cs typeface="Arial" pitchFamily="34" charset="-120"/>
              </a:rPr>
              <a:t>Develop procedures for the project lifecycle</a:t>
            </a:r>
            <a:endParaRPr lang="en-US" sz="1250" dirty="0"/>
          </a:p>
        </p:txBody>
      </p:sp>
      <p:sp>
        <p:nvSpPr>
          <p:cNvPr id="32" name="Shape 30"/>
          <p:cNvSpPr/>
          <p:nvPr/>
        </p:nvSpPr>
        <p:spPr>
          <a:xfrm>
            <a:off x="6606540" y="3703320"/>
            <a:ext cx="256032" cy="256032"/>
          </a:xfrm>
          <a:prstGeom prst="roundRect">
            <a:avLst>
              <a:gd name="adj" fmla="val 17857"/>
            </a:avLst>
          </a:prstGeom>
          <a:solidFill>
            <a:srgbClr val="E4E0D6"/>
          </a:solidFill>
          <a:ln/>
        </p:spPr>
        <p:txBody>
          <a:bodyPr/>
          <a:lstStyle/>
          <a:p>
            <a:endParaRPr lang="en-US"/>
          </a:p>
        </p:txBody>
      </p:sp>
      <p:sp>
        <p:nvSpPr>
          <p:cNvPr id="33" name="Text 31"/>
          <p:cNvSpPr/>
          <p:nvPr/>
        </p:nvSpPr>
        <p:spPr>
          <a:xfrm>
            <a:off x="6606540" y="3703320"/>
            <a:ext cx="256032" cy="256032"/>
          </a:xfrm>
          <a:prstGeom prst="rect">
            <a:avLst/>
          </a:prstGeom>
          <a:noFill/>
          <a:ln/>
        </p:spPr>
        <p:txBody>
          <a:bodyPr wrap="square" lIns="0" tIns="0" rIns="0" bIns="0" rtlCol="0" anchor="ctr"/>
          <a:lstStyle/>
          <a:p>
            <a:pPr marL="0" indent="0" algn="ctr">
              <a:buNone/>
            </a:pPr>
            <a:r>
              <a:rPr lang="en-US" sz="1000" b="1" dirty="0">
                <a:solidFill>
                  <a:srgbClr val="5B5750"/>
                </a:solidFill>
                <a:latin typeface="Arial" pitchFamily="34" charset="0"/>
                <a:ea typeface="Arial" pitchFamily="34" charset="-122"/>
                <a:cs typeface="Arial" pitchFamily="34" charset="-120"/>
              </a:rPr>
              <a:t>3</a:t>
            </a:r>
            <a:endParaRPr lang="en-US" sz="1000" dirty="0"/>
          </a:p>
        </p:txBody>
      </p:sp>
      <p:sp>
        <p:nvSpPr>
          <p:cNvPr id="34" name="Text 32"/>
          <p:cNvSpPr/>
          <p:nvPr/>
        </p:nvSpPr>
        <p:spPr>
          <a:xfrm>
            <a:off x="6972300" y="3685032"/>
            <a:ext cx="4091940" cy="301752"/>
          </a:xfrm>
          <a:prstGeom prst="rect">
            <a:avLst/>
          </a:prstGeom>
          <a:noFill/>
          <a:ln/>
        </p:spPr>
        <p:txBody>
          <a:bodyPr wrap="square" lIns="0" tIns="0" rIns="0" bIns="0" rtlCol="0" anchor="ctr"/>
          <a:lstStyle/>
          <a:p>
            <a:pPr marL="0" indent="0">
              <a:buNone/>
            </a:pPr>
            <a:r>
              <a:rPr lang="en-US" sz="1250" dirty="0">
                <a:solidFill>
                  <a:srgbClr val="2B2B28"/>
                </a:solidFill>
                <a:latin typeface="Arial" pitchFamily="34" charset="0"/>
                <a:ea typeface="Arial" pitchFamily="34" charset="-122"/>
                <a:cs typeface="Arial" pitchFamily="34" charset="-120"/>
              </a:rPr>
              <a:t>Develop a mechanism for evaluating quality</a:t>
            </a:r>
            <a:endParaRPr lang="en-US" sz="1250" dirty="0"/>
          </a:p>
        </p:txBody>
      </p:sp>
      <p:sp>
        <p:nvSpPr>
          <p:cNvPr id="35" name="Shape 33"/>
          <p:cNvSpPr/>
          <p:nvPr/>
        </p:nvSpPr>
        <p:spPr>
          <a:xfrm>
            <a:off x="6606540" y="4046220"/>
            <a:ext cx="256032" cy="256032"/>
          </a:xfrm>
          <a:prstGeom prst="roundRect">
            <a:avLst>
              <a:gd name="adj" fmla="val 17857"/>
            </a:avLst>
          </a:prstGeom>
          <a:solidFill>
            <a:srgbClr val="E4E0D6"/>
          </a:solidFill>
          <a:ln/>
        </p:spPr>
        <p:txBody>
          <a:bodyPr/>
          <a:lstStyle/>
          <a:p>
            <a:endParaRPr lang="en-US"/>
          </a:p>
        </p:txBody>
      </p:sp>
      <p:sp>
        <p:nvSpPr>
          <p:cNvPr id="36" name="Text 34"/>
          <p:cNvSpPr/>
          <p:nvPr/>
        </p:nvSpPr>
        <p:spPr>
          <a:xfrm>
            <a:off x="6606540" y="4046220"/>
            <a:ext cx="256032" cy="256032"/>
          </a:xfrm>
          <a:prstGeom prst="rect">
            <a:avLst/>
          </a:prstGeom>
          <a:noFill/>
          <a:ln/>
        </p:spPr>
        <p:txBody>
          <a:bodyPr wrap="square" lIns="0" tIns="0" rIns="0" bIns="0" rtlCol="0" anchor="ctr"/>
          <a:lstStyle/>
          <a:p>
            <a:pPr marL="0" indent="0" algn="ctr">
              <a:buNone/>
            </a:pPr>
            <a:r>
              <a:rPr lang="en-US" sz="1000" b="1" dirty="0">
                <a:solidFill>
                  <a:srgbClr val="5B5750"/>
                </a:solidFill>
                <a:latin typeface="Arial" pitchFamily="34" charset="0"/>
                <a:ea typeface="Arial" pitchFamily="34" charset="-122"/>
                <a:cs typeface="Arial" pitchFamily="34" charset="-120"/>
              </a:rPr>
              <a:t>4</a:t>
            </a:r>
            <a:endParaRPr lang="en-US" sz="1000" dirty="0"/>
          </a:p>
        </p:txBody>
      </p:sp>
      <p:sp>
        <p:nvSpPr>
          <p:cNvPr id="37" name="Text 35"/>
          <p:cNvSpPr/>
          <p:nvPr/>
        </p:nvSpPr>
        <p:spPr>
          <a:xfrm>
            <a:off x="6972300" y="4027932"/>
            <a:ext cx="4091940" cy="301752"/>
          </a:xfrm>
          <a:prstGeom prst="rect">
            <a:avLst/>
          </a:prstGeom>
          <a:noFill/>
          <a:ln/>
        </p:spPr>
        <p:txBody>
          <a:bodyPr wrap="square" lIns="0" tIns="0" rIns="0" bIns="0" rtlCol="0" anchor="ctr"/>
          <a:lstStyle/>
          <a:p>
            <a:pPr marL="0" indent="0">
              <a:buNone/>
            </a:pPr>
            <a:r>
              <a:rPr lang="en-US" sz="1250" dirty="0">
                <a:solidFill>
                  <a:srgbClr val="2B2B28"/>
                </a:solidFill>
                <a:latin typeface="Arial" pitchFamily="34" charset="0"/>
                <a:ea typeface="Arial" pitchFamily="34" charset="-122"/>
                <a:cs typeface="Arial" pitchFamily="34" charset="-120"/>
              </a:rPr>
              <a:t>Training people for the role</a:t>
            </a:r>
            <a:endParaRPr lang="en-US" sz="1250" dirty="0"/>
          </a:p>
        </p:txBody>
      </p:sp>
      <p:sp>
        <p:nvSpPr>
          <p:cNvPr id="38" name="Shape 36"/>
          <p:cNvSpPr/>
          <p:nvPr/>
        </p:nvSpPr>
        <p:spPr>
          <a:xfrm>
            <a:off x="6606540" y="4389120"/>
            <a:ext cx="256032" cy="256032"/>
          </a:xfrm>
          <a:prstGeom prst="roundRect">
            <a:avLst>
              <a:gd name="adj" fmla="val 17857"/>
            </a:avLst>
          </a:prstGeom>
          <a:solidFill>
            <a:srgbClr val="E4E0D6"/>
          </a:solidFill>
          <a:ln/>
        </p:spPr>
        <p:txBody>
          <a:bodyPr/>
          <a:lstStyle/>
          <a:p>
            <a:endParaRPr lang="en-US"/>
          </a:p>
        </p:txBody>
      </p:sp>
      <p:sp>
        <p:nvSpPr>
          <p:cNvPr id="39" name="Text 37"/>
          <p:cNvSpPr/>
          <p:nvPr/>
        </p:nvSpPr>
        <p:spPr>
          <a:xfrm>
            <a:off x="6606540" y="4389120"/>
            <a:ext cx="256032" cy="256032"/>
          </a:xfrm>
          <a:prstGeom prst="rect">
            <a:avLst/>
          </a:prstGeom>
          <a:noFill/>
          <a:ln/>
        </p:spPr>
        <p:txBody>
          <a:bodyPr wrap="square" lIns="0" tIns="0" rIns="0" bIns="0" rtlCol="0" anchor="ctr"/>
          <a:lstStyle/>
          <a:p>
            <a:pPr marL="0" indent="0" algn="ctr">
              <a:buNone/>
            </a:pPr>
            <a:r>
              <a:rPr lang="en-US" sz="1000" b="1" dirty="0">
                <a:solidFill>
                  <a:srgbClr val="5B5750"/>
                </a:solidFill>
                <a:latin typeface="Arial" pitchFamily="34" charset="0"/>
                <a:ea typeface="Arial" pitchFamily="34" charset="-122"/>
                <a:cs typeface="Arial" pitchFamily="34" charset="-120"/>
              </a:rPr>
              <a:t>5</a:t>
            </a:r>
            <a:endParaRPr lang="en-US" sz="1000" dirty="0"/>
          </a:p>
        </p:txBody>
      </p:sp>
      <p:sp>
        <p:nvSpPr>
          <p:cNvPr id="40" name="Text 38"/>
          <p:cNvSpPr/>
          <p:nvPr/>
        </p:nvSpPr>
        <p:spPr>
          <a:xfrm>
            <a:off x="6972300" y="4370832"/>
            <a:ext cx="4091940" cy="301752"/>
          </a:xfrm>
          <a:prstGeom prst="rect">
            <a:avLst/>
          </a:prstGeom>
          <a:noFill/>
          <a:ln/>
        </p:spPr>
        <p:txBody>
          <a:bodyPr wrap="square" lIns="0" tIns="0" rIns="0" bIns="0" rtlCol="0" anchor="ctr"/>
          <a:lstStyle/>
          <a:p>
            <a:pPr marL="0" indent="0">
              <a:buNone/>
            </a:pPr>
            <a:r>
              <a:rPr lang="en-US" sz="1250" dirty="0">
                <a:solidFill>
                  <a:srgbClr val="2B2B28"/>
                </a:solidFill>
                <a:latin typeface="Arial" pitchFamily="34" charset="0"/>
                <a:ea typeface="Arial" pitchFamily="34" charset="-122"/>
                <a:cs typeface="Arial" pitchFamily="34" charset="-120"/>
              </a:rPr>
              <a:t>Who actually decides what</a:t>
            </a:r>
            <a:endParaRPr lang="en-US" sz="1250" dirty="0"/>
          </a:p>
        </p:txBody>
      </p:sp>
      <p:sp>
        <p:nvSpPr>
          <p:cNvPr id="41" name="Shape 39"/>
          <p:cNvSpPr/>
          <p:nvPr/>
        </p:nvSpPr>
        <p:spPr>
          <a:xfrm>
            <a:off x="2388870" y="5020056"/>
            <a:ext cx="118872" cy="118872"/>
          </a:xfrm>
          <a:prstGeom prst="roundRect">
            <a:avLst>
              <a:gd name="adj" fmla="val 23077"/>
            </a:avLst>
          </a:prstGeom>
          <a:solidFill>
            <a:srgbClr val="3F5C66"/>
          </a:solidFill>
          <a:ln/>
        </p:spPr>
        <p:txBody>
          <a:bodyPr/>
          <a:lstStyle/>
          <a:p>
            <a:endParaRPr lang="en-US"/>
          </a:p>
        </p:txBody>
      </p:sp>
      <p:sp>
        <p:nvSpPr>
          <p:cNvPr id="42" name="Text 40"/>
          <p:cNvSpPr/>
          <p:nvPr/>
        </p:nvSpPr>
        <p:spPr>
          <a:xfrm>
            <a:off x="2644902" y="4983480"/>
            <a:ext cx="3066288" cy="256032"/>
          </a:xfrm>
          <a:prstGeom prst="rect">
            <a:avLst/>
          </a:prstGeom>
          <a:noFill/>
          <a:ln/>
        </p:spPr>
        <p:txBody>
          <a:bodyPr wrap="square" lIns="0" tIns="0" rIns="0" bIns="0" rtlCol="0" anchor="ctr"/>
          <a:lstStyle/>
          <a:p>
            <a:pPr marL="0" indent="0">
              <a:buNone/>
            </a:pPr>
            <a:r>
              <a:rPr lang="en-US" sz="1250" b="1" dirty="0">
                <a:solidFill>
                  <a:srgbClr val="2B2B28"/>
                </a:solidFill>
                <a:latin typeface="Arial" pitchFamily="34" charset="0"/>
                <a:ea typeface="Arial" pitchFamily="34" charset="-122"/>
                <a:cs typeface="Arial" pitchFamily="34" charset="-120"/>
              </a:rPr>
              <a:t>The invisible half is harder.</a:t>
            </a:r>
            <a:endParaRPr lang="en-US" sz="1250" dirty="0"/>
          </a:p>
        </p:txBody>
      </p:sp>
      <p:sp>
        <p:nvSpPr>
          <p:cNvPr id="43" name="Text 41"/>
          <p:cNvSpPr/>
          <p:nvPr/>
        </p:nvSpPr>
        <p:spPr>
          <a:xfrm>
            <a:off x="2644902" y="5294376"/>
            <a:ext cx="3066288" cy="777240"/>
          </a:xfrm>
          <a:prstGeom prst="rect">
            <a:avLst/>
          </a:prstGeom>
          <a:noFill/>
          <a:ln/>
        </p:spPr>
        <p:txBody>
          <a:bodyPr wrap="square" lIns="0" tIns="0" rIns="0" bIns="0" rtlCol="0" anchor="ctr"/>
          <a:lstStyle/>
          <a:p>
            <a:pPr marL="0" indent="0">
              <a:lnSpc>
                <a:spcPct val="120000"/>
              </a:lnSpc>
              <a:buNone/>
            </a:pPr>
            <a:r>
              <a:rPr lang="en-US" sz="1100" dirty="0">
                <a:solidFill>
                  <a:srgbClr val="5B5750"/>
                </a:solidFill>
                <a:latin typeface="Arial" pitchFamily="34" charset="0"/>
                <a:ea typeface="Arial" pitchFamily="34" charset="-122"/>
                <a:cs typeface="Arial" pitchFamily="34" charset="-120"/>
              </a:rPr>
              <a:t>Rules, procedures and judgment are more complex and more contested than any org chart. And yet get far less attention.</a:t>
            </a:r>
            <a:endParaRPr lang="en-US" sz="1100" dirty="0"/>
          </a:p>
        </p:txBody>
      </p:sp>
      <p:sp>
        <p:nvSpPr>
          <p:cNvPr id="44" name="Shape 42"/>
          <p:cNvSpPr/>
          <p:nvPr/>
        </p:nvSpPr>
        <p:spPr>
          <a:xfrm>
            <a:off x="6076950" y="5020056"/>
            <a:ext cx="118872" cy="118872"/>
          </a:xfrm>
          <a:prstGeom prst="roundRect">
            <a:avLst>
              <a:gd name="adj" fmla="val 23077"/>
            </a:avLst>
          </a:prstGeom>
          <a:solidFill>
            <a:srgbClr val="3F5C66"/>
          </a:solidFill>
          <a:ln/>
        </p:spPr>
        <p:txBody>
          <a:bodyPr/>
          <a:lstStyle/>
          <a:p>
            <a:endParaRPr lang="en-US"/>
          </a:p>
        </p:txBody>
      </p:sp>
      <p:sp>
        <p:nvSpPr>
          <p:cNvPr id="45" name="Text 43"/>
          <p:cNvSpPr/>
          <p:nvPr/>
        </p:nvSpPr>
        <p:spPr>
          <a:xfrm>
            <a:off x="6332982" y="4983480"/>
            <a:ext cx="3066288" cy="256032"/>
          </a:xfrm>
          <a:prstGeom prst="rect">
            <a:avLst/>
          </a:prstGeom>
          <a:noFill/>
          <a:ln/>
        </p:spPr>
        <p:txBody>
          <a:bodyPr wrap="square" lIns="0" tIns="0" rIns="0" bIns="0" rtlCol="0" anchor="ctr"/>
          <a:lstStyle/>
          <a:p>
            <a:pPr marL="0" indent="0">
              <a:buNone/>
            </a:pPr>
            <a:r>
              <a:rPr lang="en-US" sz="1250" b="1" dirty="0">
                <a:solidFill>
                  <a:srgbClr val="2B2B28"/>
                </a:solidFill>
                <a:latin typeface="Arial" pitchFamily="34" charset="0"/>
                <a:cs typeface="Arial" pitchFamily="34" charset="-120"/>
              </a:rPr>
              <a:t>Productivity / success in research is hard to measure</a:t>
            </a:r>
            <a:endParaRPr lang="en-US" sz="1250" dirty="0"/>
          </a:p>
        </p:txBody>
      </p:sp>
      <p:sp>
        <p:nvSpPr>
          <p:cNvPr id="46" name="Text 44"/>
          <p:cNvSpPr/>
          <p:nvPr/>
        </p:nvSpPr>
        <p:spPr>
          <a:xfrm>
            <a:off x="6332982" y="5294376"/>
            <a:ext cx="3066288" cy="777240"/>
          </a:xfrm>
          <a:prstGeom prst="rect">
            <a:avLst/>
          </a:prstGeom>
          <a:noFill/>
          <a:ln/>
        </p:spPr>
        <p:txBody>
          <a:bodyPr wrap="square" lIns="0" tIns="0" rIns="0" bIns="0" rtlCol="0" anchor="ctr"/>
          <a:lstStyle/>
          <a:p>
            <a:pPr marL="0" indent="0">
              <a:lnSpc>
                <a:spcPct val="120000"/>
              </a:lnSpc>
              <a:buNone/>
            </a:pPr>
            <a:r>
              <a:rPr lang="en-US" sz="1100" dirty="0">
                <a:solidFill>
                  <a:srgbClr val="5B5750"/>
                </a:solidFill>
                <a:latin typeface="Arial" pitchFamily="34" charset="0"/>
                <a:ea typeface="Arial" pitchFamily="34" charset="-122"/>
                <a:cs typeface="Arial" pitchFamily="34" charset="-120"/>
              </a:rPr>
              <a:t>Publication counts, peer review and bibliometrics are all proxies, each flawed in a different direction.</a:t>
            </a:r>
            <a:endParaRPr lang="en-US" sz="1100" dirty="0"/>
          </a:p>
        </p:txBody>
      </p:sp>
      <p:sp>
        <p:nvSpPr>
          <p:cNvPr id="51" name="Text 31">
            <a:extLst>
              <a:ext uri="{FF2B5EF4-FFF2-40B4-BE49-F238E27FC236}">
                <a16:creationId xmlns:a16="http://schemas.microsoft.com/office/drawing/2014/main" id="{99E08F55-B839-A4DB-AB14-FBB6F46D2CE0}"/>
              </a:ext>
            </a:extLst>
          </p:cNvPr>
          <p:cNvSpPr/>
          <p:nvPr/>
        </p:nvSpPr>
        <p:spPr>
          <a:xfrm>
            <a:off x="731520" y="6243066"/>
            <a:ext cx="10698480" cy="274320"/>
          </a:xfrm>
          <a:prstGeom prst="rect">
            <a:avLst/>
          </a:prstGeom>
          <a:noFill/>
          <a:ln/>
        </p:spPr>
        <p:txBody>
          <a:bodyPr wrap="square" lIns="0" tIns="0" rIns="0" bIns="0" rtlCol="0" anchor="ctr"/>
          <a:lstStyle/>
          <a:p>
            <a:pPr marL="0" indent="0">
              <a:buNone/>
            </a:pPr>
            <a:r>
              <a:rPr lang="en-US" sz="1050" i="1" dirty="0">
                <a:solidFill>
                  <a:srgbClr val="5B5750"/>
                </a:solidFill>
                <a:latin typeface="Arial" pitchFamily="34" charset="0"/>
                <a:ea typeface="Arial" pitchFamily="34" charset="-122"/>
                <a:cs typeface="Arial" pitchFamily="34" charset="-120"/>
              </a:rPr>
              <a:t>The same authors warn against the opposite failure: an over-managed lab kills the thing it is trying to protect. The aim is a shared floor everybody can work from, not central control.</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7">
    <p:bg>
      <p:bgPr>
        <a:solidFill>
          <a:srgbClr val="FAF9F6"/>
        </a:solidFill>
        <a:effectLst/>
      </p:bgPr>
    </p:bg>
    <p:spTree>
      <p:nvGrpSpPr>
        <p:cNvPr id="1" name=""/>
        <p:cNvGrpSpPr/>
        <p:nvPr/>
      </p:nvGrpSpPr>
      <p:grpSpPr>
        <a:xfrm>
          <a:off x="0" y="0"/>
          <a:ext cx="0" cy="0"/>
          <a:chOff x="0" y="0"/>
          <a:chExt cx="0" cy="0"/>
        </a:xfrm>
      </p:grpSpPr>
      <p:sp>
        <p:nvSpPr>
          <p:cNvPr id="3" name="Text 1"/>
          <p:cNvSpPr/>
          <p:nvPr/>
        </p:nvSpPr>
        <p:spPr>
          <a:xfrm>
            <a:off x="731520" y="1758139"/>
            <a:ext cx="9326880" cy="731520"/>
          </a:xfrm>
          <a:prstGeom prst="rect">
            <a:avLst/>
          </a:prstGeom>
          <a:noFill/>
          <a:ln/>
        </p:spPr>
        <p:txBody>
          <a:bodyPr wrap="square" lIns="0" tIns="0" rIns="0" bIns="0" rtlCol="0" anchor="ctr"/>
          <a:lstStyle/>
          <a:p>
            <a:pPr marL="0" indent="0">
              <a:lnSpc>
                <a:spcPct val="130000"/>
              </a:lnSpc>
              <a:buNone/>
            </a:pPr>
            <a:r>
              <a:rPr lang="en-US" sz="1300" dirty="0">
                <a:solidFill>
                  <a:srgbClr val="5B5750"/>
                </a:solidFill>
                <a:latin typeface="Arial" pitchFamily="34" charset="0"/>
                <a:ea typeface="Arial" pitchFamily="34" charset="-122"/>
                <a:cs typeface="Arial" pitchFamily="34" charset="-120"/>
              </a:rPr>
              <a:t>Blurring roles across the hierarchy made basic-research labs more productive. </a:t>
            </a:r>
            <a:endParaRPr lang="en-US" sz="1300" dirty="0"/>
          </a:p>
        </p:txBody>
      </p:sp>
      <p:sp>
        <p:nvSpPr>
          <p:cNvPr id="30" name="Text 0">
            <a:extLst>
              <a:ext uri="{FF2B5EF4-FFF2-40B4-BE49-F238E27FC236}">
                <a16:creationId xmlns:a16="http://schemas.microsoft.com/office/drawing/2014/main" id="{1942B7A1-5BFF-288D-D746-D53F2886F397}"/>
              </a:ext>
            </a:extLst>
          </p:cNvPr>
          <p:cNvSpPr/>
          <p:nvPr/>
        </p:nvSpPr>
        <p:spPr>
          <a:xfrm>
            <a:off x="731520" y="1049064"/>
            <a:ext cx="10698480" cy="502920"/>
          </a:xfrm>
          <a:prstGeom prst="rect">
            <a:avLst/>
          </a:prstGeom>
          <a:noFill/>
          <a:ln/>
        </p:spPr>
        <p:txBody>
          <a:bodyPr wrap="square" lIns="0" tIns="0" rIns="0" bIns="0" rtlCol="0" anchor="ctr"/>
          <a:lstStyle/>
          <a:p>
            <a:r>
              <a:rPr lang="en-US" sz="2800" b="1" dirty="0">
                <a:latin typeface="Arial" panose="020B0604020202020204" pitchFamily="34" charset="0"/>
                <a:cs typeface="Arial" panose="020B0604020202020204" pitchFamily="34" charset="0"/>
              </a:rPr>
              <a:t>Who is responsible for making a lab run well? The PI? Lab manager? Trainees? Everyone?</a:t>
            </a:r>
          </a:p>
        </p:txBody>
      </p:sp>
      <p:sp>
        <p:nvSpPr>
          <p:cNvPr id="31" name="Text 1">
            <a:extLst>
              <a:ext uri="{FF2B5EF4-FFF2-40B4-BE49-F238E27FC236}">
                <a16:creationId xmlns:a16="http://schemas.microsoft.com/office/drawing/2014/main" id="{F97AC593-6055-27A2-C24F-51BFC5B2BFA2}"/>
              </a:ext>
            </a:extLst>
          </p:cNvPr>
          <p:cNvSpPr/>
          <p:nvPr/>
        </p:nvSpPr>
        <p:spPr>
          <a:xfrm>
            <a:off x="731520" y="6291352"/>
            <a:ext cx="10698480" cy="274320"/>
          </a:xfrm>
          <a:prstGeom prst="rect">
            <a:avLst/>
          </a:prstGeom>
          <a:noFill/>
          <a:ln/>
        </p:spPr>
        <p:txBody>
          <a:bodyPr wrap="square" lIns="0" tIns="0" rIns="0" bIns="0" rtlCol="0" anchor="ctr"/>
          <a:lstStyle/>
          <a:p>
            <a:pPr marL="0" indent="0">
              <a:buNone/>
            </a:pPr>
            <a:r>
              <a:rPr lang="en-US" sz="1150" b="1" dirty="0">
                <a:solidFill>
                  <a:srgbClr val="5B5750"/>
                </a:solidFill>
                <a:latin typeface="Arial" pitchFamily="34" charset="0"/>
                <a:ea typeface="Arial" pitchFamily="34" charset="-122"/>
                <a:cs typeface="Arial" pitchFamily="34" charset="-120"/>
              </a:rPr>
              <a:t>Shibayama, Baba &amp; Walsh, 2015</a:t>
            </a:r>
            <a:r>
              <a:rPr lang="en-US" sz="1150" dirty="0">
                <a:solidFill>
                  <a:srgbClr val="A79C8C"/>
                </a:solidFill>
                <a:latin typeface="Arial" pitchFamily="34" charset="0"/>
                <a:ea typeface="Arial" pitchFamily="34" charset="-122"/>
                <a:cs typeface="Arial" pitchFamily="34" charset="-120"/>
              </a:rPr>
              <a:t>  ·  Research Policy 44, 610–622  ·  396 Japanese bioscience lab heads surveyed (2010), 305 labs analyzed against Web of Science output, 30 interviews</a:t>
            </a:r>
            <a:endParaRPr lang="en-US" sz="1150" dirty="0"/>
          </a:p>
        </p:txBody>
      </p:sp>
      <p:sp>
        <p:nvSpPr>
          <p:cNvPr id="32" name="Text 3">
            <a:extLst>
              <a:ext uri="{FF2B5EF4-FFF2-40B4-BE49-F238E27FC236}">
                <a16:creationId xmlns:a16="http://schemas.microsoft.com/office/drawing/2014/main" id="{4DD9F0D4-1846-511C-6844-05F1676D0A1B}"/>
              </a:ext>
            </a:extLst>
          </p:cNvPr>
          <p:cNvSpPr/>
          <p:nvPr/>
        </p:nvSpPr>
        <p:spPr>
          <a:xfrm>
            <a:off x="2477195" y="2534273"/>
            <a:ext cx="3246120" cy="310896"/>
          </a:xfrm>
          <a:prstGeom prst="rect">
            <a:avLst/>
          </a:prstGeom>
          <a:noFill/>
          <a:ln/>
        </p:spPr>
        <p:txBody>
          <a:bodyPr wrap="square" lIns="0" tIns="0" rIns="0" bIns="0" rtlCol="0" anchor="ctr"/>
          <a:lstStyle/>
          <a:p>
            <a:pPr marL="0" indent="0" algn="l">
              <a:buNone/>
            </a:pPr>
            <a:r>
              <a:rPr lang="en-US" sz="950" b="1" kern="0" spc="60" dirty="0">
                <a:solidFill>
                  <a:srgbClr val="3F5C66"/>
                </a:solidFill>
                <a:latin typeface="Arial" pitchFamily="34" charset="0"/>
                <a:ea typeface="Arial" pitchFamily="34" charset="-122"/>
                <a:cs typeface="Arial" pitchFamily="34" charset="-120"/>
              </a:rPr>
              <a:t>DEVIATION FROM THE STEREOTYPE</a:t>
            </a:r>
            <a:endParaRPr lang="en-US" sz="950" dirty="0"/>
          </a:p>
        </p:txBody>
      </p:sp>
      <p:sp>
        <p:nvSpPr>
          <p:cNvPr id="33" name="Text 4">
            <a:extLst>
              <a:ext uri="{FF2B5EF4-FFF2-40B4-BE49-F238E27FC236}">
                <a16:creationId xmlns:a16="http://schemas.microsoft.com/office/drawing/2014/main" id="{0C236BAF-A425-F26C-3804-25FF708778A0}"/>
              </a:ext>
            </a:extLst>
          </p:cNvPr>
          <p:cNvSpPr/>
          <p:nvPr/>
        </p:nvSpPr>
        <p:spPr>
          <a:xfrm>
            <a:off x="5723315" y="2534273"/>
            <a:ext cx="1417320" cy="310896"/>
          </a:xfrm>
          <a:prstGeom prst="rect">
            <a:avLst/>
          </a:prstGeom>
          <a:noFill/>
          <a:ln/>
        </p:spPr>
        <p:txBody>
          <a:bodyPr wrap="square" lIns="0" tIns="0" rIns="0" bIns="0" rtlCol="0" anchor="ctr"/>
          <a:lstStyle/>
          <a:p>
            <a:pPr marL="0" indent="0" algn="ctr">
              <a:buNone/>
            </a:pPr>
            <a:r>
              <a:rPr lang="en-US" sz="950" b="1" kern="0" spc="60" dirty="0">
                <a:solidFill>
                  <a:srgbClr val="3F5C66"/>
                </a:solidFill>
                <a:latin typeface="Arial" pitchFamily="34" charset="0"/>
                <a:ea typeface="Arial" pitchFamily="34" charset="-122"/>
                <a:cs typeface="Arial" pitchFamily="34" charset="-120"/>
              </a:rPr>
              <a:t>HOW COMMON</a:t>
            </a:r>
            <a:endParaRPr lang="en-US" sz="950" dirty="0"/>
          </a:p>
        </p:txBody>
      </p:sp>
      <p:sp>
        <p:nvSpPr>
          <p:cNvPr id="34" name="Text 5">
            <a:extLst>
              <a:ext uri="{FF2B5EF4-FFF2-40B4-BE49-F238E27FC236}">
                <a16:creationId xmlns:a16="http://schemas.microsoft.com/office/drawing/2014/main" id="{9848FB96-4579-89D3-FAF5-65EE352723C8}"/>
              </a:ext>
            </a:extLst>
          </p:cNvPr>
          <p:cNvSpPr/>
          <p:nvPr/>
        </p:nvSpPr>
        <p:spPr>
          <a:xfrm>
            <a:off x="7140635" y="2534273"/>
            <a:ext cx="3017520" cy="310896"/>
          </a:xfrm>
          <a:prstGeom prst="rect">
            <a:avLst/>
          </a:prstGeom>
          <a:noFill/>
          <a:ln/>
        </p:spPr>
        <p:txBody>
          <a:bodyPr wrap="square" lIns="0" tIns="0" rIns="0" bIns="0" rtlCol="0" anchor="ctr"/>
          <a:lstStyle/>
          <a:p>
            <a:pPr marL="0" indent="0" algn="ctr">
              <a:buNone/>
            </a:pPr>
            <a:r>
              <a:rPr lang="en-US" sz="950" b="1" kern="0" spc="60" dirty="0">
                <a:solidFill>
                  <a:srgbClr val="3F5C66"/>
                </a:solidFill>
                <a:latin typeface="Arial" pitchFamily="34" charset="0"/>
                <a:ea typeface="Arial" pitchFamily="34" charset="-122"/>
                <a:cs typeface="Arial" pitchFamily="34" charset="-120"/>
              </a:rPr>
              <a:t>IN BASIC RESEARCH</a:t>
            </a:r>
            <a:endParaRPr lang="en-US" sz="950" dirty="0"/>
          </a:p>
        </p:txBody>
      </p:sp>
      <p:sp>
        <p:nvSpPr>
          <p:cNvPr id="36" name="Text 7">
            <a:extLst>
              <a:ext uri="{FF2B5EF4-FFF2-40B4-BE49-F238E27FC236}">
                <a16:creationId xmlns:a16="http://schemas.microsoft.com/office/drawing/2014/main" id="{4CA81DE5-B21F-5554-D914-DD30307F2D4C}"/>
              </a:ext>
            </a:extLst>
          </p:cNvPr>
          <p:cNvSpPr/>
          <p:nvPr/>
        </p:nvSpPr>
        <p:spPr>
          <a:xfrm>
            <a:off x="2477195" y="2936609"/>
            <a:ext cx="3063240" cy="603504"/>
          </a:xfrm>
          <a:prstGeom prst="rect">
            <a:avLst/>
          </a:prstGeom>
          <a:noFill/>
          <a:ln/>
        </p:spPr>
        <p:txBody>
          <a:bodyPr wrap="square" lIns="0" tIns="0" rIns="0" bIns="0" rtlCol="0" anchor="ctr"/>
          <a:lstStyle/>
          <a:p>
            <a:pPr marL="0" indent="0">
              <a:lnSpc>
                <a:spcPct val="115000"/>
              </a:lnSpc>
              <a:buNone/>
            </a:pPr>
            <a:r>
              <a:rPr lang="en-US" sz="1300" b="1" dirty="0">
                <a:solidFill>
                  <a:srgbClr val="2B2B28"/>
                </a:solidFill>
                <a:latin typeface="Arial" pitchFamily="34" charset="0"/>
                <a:ea typeface="Arial" pitchFamily="34" charset="-122"/>
                <a:cs typeface="Arial" pitchFamily="34" charset="-120"/>
              </a:rPr>
              <a:t>Members help plan
</a:t>
            </a:r>
            <a:r>
              <a:rPr lang="en-US" sz="950" i="1" dirty="0">
                <a:solidFill>
                  <a:srgbClr val="A79C8C"/>
                </a:solidFill>
                <a:latin typeface="Arial" pitchFamily="34" charset="0"/>
                <a:ea typeface="Arial" pitchFamily="34" charset="-122"/>
                <a:cs typeface="Arial" pitchFamily="34" charset="-120"/>
              </a:rPr>
              <a:t>choosing subject, hypothesis, design</a:t>
            </a:r>
            <a:endParaRPr lang="en-US" sz="1300" dirty="0"/>
          </a:p>
        </p:txBody>
      </p:sp>
      <p:sp>
        <p:nvSpPr>
          <p:cNvPr id="37" name="Text 8">
            <a:extLst>
              <a:ext uri="{FF2B5EF4-FFF2-40B4-BE49-F238E27FC236}">
                <a16:creationId xmlns:a16="http://schemas.microsoft.com/office/drawing/2014/main" id="{40C8F9BE-D65E-731D-BD44-3524F9D66522}"/>
              </a:ext>
            </a:extLst>
          </p:cNvPr>
          <p:cNvSpPr/>
          <p:nvPr/>
        </p:nvSpPr>
        <p:spPr>
          <a:xfrm>
            <a:off x="5723315" y="2936609"/>
            <a:ext cx="1417320" cy="603504"/>
          </a:xfrm>
          <a:prstGeom prst="rect">
            <a:avLst/>
          </a:prstGeom>
          <a:noFill/>
          <a:ln/>
        </p:spPr>
        <p:txBody>
          <a:bodyPr wrap="square" lIns="0" tIns="0" rIns="0" bIns="0" rtlCol="0" anchor="ctr"/>
          <a:lstStyle/>
          <a:p>
            <a:pPr marL="0" indent="0" algn="ctr">
              <a:buNone/>
            </a:pPr>
            <a:r>
              <a:rPr lang="en-US" sz="1900" b="1" dirty="0">
                <a:solidFill>
                  <a:srgbClr val="3F5C66"/>
                </a:solidFill>
                <a:latin typeface="Arial" pitchFamily="34" charset="0"/>
                <a:ea typeface="Arial" pitchFamily="34" charset="-122"/>
                <a:cs typeface="Arial" pitchFamily="34" charset="-120"/>
              </a:rPr>
              <a:t>32%</a:t>
            </a:r>
            <a:endParaRPr lang="en-US" sz="1900" dirty="0"/>
          </a:p>
        </p:txBody>
      </p:sp>
      <p:sp>
        <p:nvSpPr>
          <p:cNvPr id="38" name="Shape 9">
            <a:extLst>
              <a:ext uri="{FF2B5EF4-FFF2-40B4-BE49-F238E27FC236}">
                <a16:creationId xmlns:a16="http://schemas.microsoft.com/office/drawing/2014/main" id="{6D13D4E7-5062-3704-E41B-4EB1B591ECE4}"/>
              </a:ext>
            </a:extLst>
          </p:cNvPr>
          <p:cNvSpPr/>
          <p:nvPr/>
        </p:nvSpPr>
        <p:spPr>
          <a:xfrm>
            <a:off x="7341803" y="2936609"/>
            <a:ext cx="2615184" cy="603504"/>
          </a:xfrm>
          <a:prstGeom prst="roundRect">
            <a:avLst>
              <a:gd name="adj" fmla="val 10606"/>
            </a:avLst>
          </a:prstGeom>
          <a:solidFill>
            <a:srgbClr val="3F5C66">
              <a:alpha val="42000"/>
            </a:srgbClr>
          </a:solidFill>
          <a:ln/>
        </p:spPr>
        <p:txBody>
          <a:bodyPr/>
          <a:lstStyle/>
          <a:p>
            <a:endParaRPr lang="en-US"/>
          </a:p>
        </p:txBody>
      </p:sp>
      <p:sp>
        <p:nvSpPr>
          <p:cNvPr id="39" name="Text 10">
            <a:extLst>
              <a:ext uri="{FF2B5EF4-FFF2-40B4-BE49-F238E27FC236}">
                <a16:creationId xmlns:a16="http://schemas.microsoft.com/office/drawing/2014/main" id="{7242BD01-BD6A-A509-2B38-ADF46C663338}"/>
              </a:ext>
            </a:extLst>
          </p:cNvPr>
          <p:cNvSpPr/>
          <p:nvPr/>
        </p:nvSpPr>
        <p:spPr>
          <a:xfrm>
            <a:off x="7341803" y="2936609"/>
            <a:ext cx="2615184" cy="603504"/>
          </a:xfrm>
          <a:prstGeom prst="rect">
            <a:avLst/>
          </a:prstGeom>
          <a:noFill/>
          <a:ln/>
        </p:spPr>
        <p:txBody>
          <a:bodyPr wrap="square" lIns="0" tIns="0" rIns="0" bIns="0" rtlCol="0" anchor="ctr"/>
          <a:lstStyle/>
          <a:p>
            <a:pPr marL="0" indent="0" algn="ctr">
              <a:buNone/>
            </a:pPr>
            <a:r>
              <a:rPr lang="en-US" sz="1250" dirty="0">
                <a:solidFill>
                  <a:srgbClr val="2B2B28"/>
                </a:solidFill>
                <a:latin typeface="Arial" pitchFamily="34" charset="0"/>
                <a:ea typeface="Arial" pitchFamily="34" charset="-122"/>
                <a:cs typeface="Arial" pitchFamily="34" charset="-120"/>
              </a:rPr>
              <a:t>▲  helps</a:t>
            </a:r>
            <a:endParaRPr lang="en-US" sz="1250" dirty="0"/>
          </a:p>
        </p:txBody>
      </p:sp>
      <p:sp>
        <p:nvSpPr>
          <p:cNvPr id="42" name="Text 13">
            <a:extLst>
              <a:ext uri="{FF2B5EF4-FFF2-40B4-BE49-F238E27FC236}">
                <a16:creationId xmlns:a16="http://schemas.microsoft.com/office/drawing/2014/main" id="{7D3C2FC5-DCFE-45A8-758A-9EB1108C2269}"/>
              </a:ext>
            </a:extLst>
          </p:cNvPr>
          <p:cNvSpPr/>
          <p:nvPr/>
        </p:nvSpPr>
        <p:spPr>
          <a:xfrm>
            <a:off x="2477195" y="3613265"/>
            <a:ext cx="3063240" cy="603504"/>
          </a:xfrm>
          <a:prstGeom prst="rect">
            <a:avLst/>
          </a:prstGeom>
          <a:noFill/>
          <a:ln/>
        </p:spPr>
        <p:txBody>
          <a:bodyPr wrap="square" lIns="0" tIns="0" rIns="0" bIns="0" rtlCol="0" anchor="ctr"/>
          <a:lstStyle/>
          <a:p>
            <a:pPr marL="0" indent="0">
              <a:lnSpc>
                <a:spcPct val="115000"/>
              </a:lnSpc>
              <a:buNone/>
            </a:pPr>
            <a:r>
              <a:rPr lang="en-US" sz="1300" b="1" dirty="0">
                <a:solidFill>
                  <a:srgbClr val="2B2B28"/>
                </a:solidFill>
                <a:latin typeface="Arial" pitchFamily="34" charset="0"/>
                <a:ea typeface="Arial" pitchFamily="34" charset="-122"/>
                <a:cs typeface="Arial" pitchFamily="34" charset="-120"/>
              </a:rPr>
              <a:t>Lab head stays at the bench
</a:t>
            </a:r>
            <a:r>
              <a:rPr lang="en-US" sz="950" i="1" dirty="0">
                <a:solidFill>
                  <a:srgbClr val="A79C8C"/>
                </a:solidFill>
                <a:latin typeface="Arial" pitchFamily="34" charset="0"/>
                <a:ea typeface="Arial" pitchFamily="34" charset="-122"/>
                <a:cs typeface="Arial" pitchFamily="34" charset="-120"/>
              </a:rPr>
              <a:t>running experiments, analyzing data</a:t>
            </a:r>
            <a:endParaRPr lang="en-US" sz="1300" dirty="0"/>
          </a:p>
        </p:txBody>
      </p:sp>
      <p:sp>
        <p:nvSpPr>
          <p:cNvPr id="43" name="Text 14">
            <a:extLst>
              <a:ext uri="{FF2B5EF4-FFF2-40B4-BE49-F238E27FC236}">
                <a16:creationId xmlns:a16="http://schemas.microsoft.com/office/drawing/2014/main" id="{22D48018-B428-2DE8-8631-959E005FF5D0}"/>
              </a:ext>
            </a:extLst>
          </p:cNvPr>
          <p:cNvSpPr/>
          <p:nvPr/>
        </p:nvSpPr>
        <p:spPr>
          <a:xfrm>
            <a:off x="5723315" y="3613265"/>
            <a:ext cx="1417320" cy="603504"/>
          </a:xfrm>
          <a:prstGeom prst="rect">
            <a:avLst/>
          </a:prstGeom>
          <a:noFill/>
          <a:ln/>
        </p:spPr>
        <p:txBody>
          <a:bodyPr wrap="square" lIns="0" tIns="0" rIns="0" bIns="0" rtlCol="0" anchor="ctr"/>
          <a:lstStyle/>
          <a:p>
            <a:pPr marL="0" indent="0" algn="ctr">
              <a:buNone/>
            </a:pPr>
            <a:r>
              <a:rPr lang="en-US" sz="1900" b="1" dirty="0">
                <a:solidFill>
                  <a:srgbClr val="3F5C66"/>
                </a:solidFill>
                <a:latin typeface="Arial" pitchFamily="34" charset="0"/>
                <a:ea typeface="Arial" pitchFamily="34" charset="-122"/>
                <a:cs typeface="Arial" pitchFamily="34" charset="-120"/>
              </a:rPr>
              <a:t>49%</a:t>
            </a:r>
            <a:endParaRPr lang="en-US" sz="1900" dirty="0"/>
          </a:p>
        </p:txBody>
      </p:sp>
      <p:sp>
        <p:nvSpPr>
          <p:cNvPr id="44" name="Shape 15">
            <a:extLst>
              <a:ext uri="{FF2B5EF4-FFF2-40B4-BE49-F238E27FC236}">
                <a16:creationId xmlns:a16="http://schemas.microsoft.com/office/drawing/2014/main" id="{F2F9DA31-0A13-B2E6-9EA9-6E84C2038BC5}"/>
              </a:ext>
            </a:extLst>
          </p:cNvPr>
          <p:cNvSpPr/>
          <p:nvPr/>
        </p:nvSpPr>
        <p:spPr>
          <a:xfrm>
            <a:off x="7341803" y="3613265"/>
            <a:ext cx="2615184" cy="603504"/>
          </a:xfrm>
          <a:prstGeom prst="roundRect">
            <a:avLst>
              <a:gd name="adj" fmla="val 10606"/>
            </a:avLst>
          </a:prstGeom>
          <a:solidFill>
            <a:srgbClr val="3F5C66"/>
          </a:solidFill>
          <a:ln/>
        </p:spPr>
        <p:txBody>
          <a:bodyPr/>
          <a:lstStyle/>
          <a:p>
            <a:endParaRPr lang="en-US"/>
          </a:p>
        </p:txBody>
      </p:sp>
      <p:sp>
        <p:nvSpPr>
          <p:cNvPr id="45" name="Text 16">
            <a:extLst>
              <a:ext uri="{FF2B5EF4-FFF2-40B4-BE49-F238E27FC236}">
                <a16:creationId xmlns:a16="http://schemas.microsoft.com/office/drawing/2014/main" id="{7EBA90AD-B542-E614-3E40-F4A763922705}"/>
              </a:ext>
            </a:extLst>
          </p:cNvPr>
          <p:cNvSpPr/>
          <p:nvPr/>
        </p:nvSpPr>
        <p:spPr>
          <a:xfrm>
            <a:off x="7341803" y="3613265"/>
            <a:ext cx="2615184" cy="603504"/>
          </a:xfrm>
          <a:prstGeom prst="rect">
            <a:avLst/>
          </a:prstGeom>
          <a:noFill/>
          <a:ln/>
        </p:spPr>
        <p:txBody>
          <a:bodyPr wrap="square" lIns="0" tIns="0" rIns="0" bIns="0" rtlCol="0" anchor="ctr"/>
          <a:lstStyle/>
          <a:p>
            <a:pPr marL="0" indent="0" algn="ctr">
              <a:buNone/>
            </a:pPr>
            <a:r>
              <a:rPr lang="en-US" sz="1250" b="1" dirty="0">
                <a:solidFill>
                  <a:srgbClr val="FFFFFF"/>
                </a:solidFill>
                <a:latin typeface="Arial" pitchFamily="34" charset="0"/>
                <a:ea typeface="Arial" pitchFamily="34" charset="-122"/>
                <a:cs typeface="Arial" pitchFamily="34" charset="-120"/>
              </a:rPr>
              <a:t>▲  helps</a:t>
            </a:r>
            <a:endParaRPr lang="en-US" sz="1250" dirty="0"/>
          </a:p>
        </p:txBody>
      </p:sp>
      <p:sp>
        <p:nvSpPr>
          <p:cNvPr id="48" name="Text 19">
            <a:extLst>
              <a:ext uri="{FF2B5EF4-FFF2-40B4-BE49-F238E27FC236}">
                <a16:creationId xmlns:a16="http://schemas.microsoft.com/office/drawing/2014/main" id="{77701746-24E8-93A7-0712-BB3C9373CA57}"/>
              </a:ext>
            </a:extLst>
          </p:cNvPr>
          <p:cNvSpPr/>
          <p:nvPr/>
        </p:nvSpPr>
        <p:spPr>
          <a:xfrm>
            <a:off x="2477195" y="4289921"/>
            <a:ext cx="3063240" cy="603504"/>
          </a:xfrm>
          <a:prstGeom prst="rect">
            <a:avLst/>
          </a:prstGeom>
          <a:noFill/>
          <a:ln/>
        </p:spPr>
        <p:txBody>
          <a:bodyPr wrap="square" lIns="0" tIns="0" rIns="0" bIns="0" rtlCol="0" anchor="ctr"/>
          <a:lstStyle/>
          <a:p>
            <a:pPr marL="0" indent="0">
              <a:lnSpc>
                <a:spcPct val="115000"/>
              </a:lnSpc>
              <a:buNone/>
            </a:pPr>
            <a:r>
              <a:rPr lang="en-US" sz="1300" b="1" dirty="0">
                <a:solidFill>
                  <a:srgbClr val="2B2B28"/>
                </a:solidFill>
                <a:latin typeface="Arial" pitchFamily="34" charset="0"/>
                <a:ea typeface="Arial" pitchFamily="34" charset="-122"/>
                <a:cs typeface="Arial" pitchFamily="34" charset="-120"/>
              </a:rPr>
              <a:t>Members do the writing
</a:t>
            </a:r>
            <a:r>
              <a:rPr lang="en-US" sz="950" i="1" dirty="0">
                <a:solidFill>
                  <a:srgbClr val="A79C8C"/>
                </a:solidFill>
                <a:latin typeface="Arial" pitchFamily="34" charset="0"/>
                <a:ea typeface="Arial" pitchFamily="34" charset="-122"/>
                <a:cs typeface="Arial" pitchFamily="34" charset="-120"/>
              </a:rPr>
              <a:t>drafting the paper</a:t>
            </a:r>
            <a:endParaRPr lang="en-US" sz="1300" dirty="0"/>
          </a:p>
        </p:txBody>
      </p:sp>
      <p:sp>
        <p:nvSpPr>
          <p:cNvPr id="49" name="Text 20">
            <a:extLst>
              <a:ext uri="{FF2B5EF4-FFF2-40B4-BE49-F238E27FC236}">
                <a16:creationId xmlns:a16="http://schemas.microsoft.com/office/drawing/2014/main" id="{A38B923A-AA99-5754-15AA-42355424351B}"/>
              </a:ext>
            </a:extLst>
          </p:cNvPr>
          <p:cNvSpPr/>
          <p:nvPr/>
        </p:nvSpPr>
        <p:spPr>
          <a:xfrm>
            <a:off x="5723315" y="4289921"/>
            <a:ext cx="1417320" cy="603504"/>
          </a:xfrm>
          <a:prstGeom prst="rect">
            <a:avLst/>
          </a:prstGeom>
          <a:noFill/>
          <a:ln/>
        </p:spPr>
        <p:txBody>
          <a:bodyPr wrap="square" lIns="0" tIns="0" rIns="0" bIns="0" rtlCol="0" anchor="ctr"/>
          <a:lstStyle/>
          <a:p>
            <a:pPr marL="0" indent="0" algn="ctr">
              <a:buNone/>
            </a:pPr>
            <a:r>
              <a:rPr lang="en-US" sz="1900" b="1" dirty="0">
                <a:solidFill>
                  <a:srgbClr val="3F5C66"/>
                </a:solidFill>
                <a:latin typeface="Arial" pitchFamily="34" charset="0"/>
                <a:ea typeface="Arial" pitchFamily="34" charset="-122"/>
                <a:cs typeface="Arial" pitchFamily="34" charset="-120"/>
              </a:rPr>
              <a:t>53%</a:t>
            </a:r>
            <a:endParaRPr lang="en-US" sz="1900" dirty="0"/>
          </a:p>
        </p:txBody>
      </p:sp>
      <p:sp>
        <p:nvSpPr>
          <p:cNvPr id="51" name="Text 22">
            <a:extLst>
              <a:ext uri="{FF2B5EF4-FFF2-40B4-BE49-F238E27FC236}">
                <a16:creationId xmlns:a16="http://schemas.microsoft.com/office/drawing/2014/main" id="{1876E20C-C495-70D4-F508-8E5DAA39831B}"/>
              </a:ext>
            </a:extLst>
          </p:cNvPr>
          <p:cNvSpPr/>
          <p:nvPr/>
        </p:nvSpPr>
        <p:spPr>
          <a:xfrm>
            <a:off x="7341803" y="4289921"/>
            <a:ext cx="2615184" cy="603504"/>
          </a:xfrm>
          <a:prstGeom prst="rect">
            <a:avLst/>
          </a:prstGeom>
          <a:noFill/>
          <a:ln/>
        </p:spPr>
        <p:txBody>
          <a:bodyPr wrap="square" lIns="0" tIns="0" rIns="0" bIns="0" rtlCol="0" anchor="ctr"/>
          <a:lstStyle/>
          <a:p>
            <a:pPr marL="0" indent="0" algn="ctr">
              <a:buNone/>
            </a:pPr>
            <a:r>
              <a:rPr lang="en-US" sz="1250" b="1" dirty="0">
                <a:solidFill>
                  <a:srgbClr val="FFFFFF"/>
                </a:solidFill>
                <a:latin typeface="Arial" pitchFamily="34" charset="0"/>
                <a:ea typeface="Arial" pitchFamily="34" charset="-122"/>
                <a:cs typeface="Arial" pitchFamily="34" charset="-120"/>
              </a:rPr>
              <a:t>▼  hurts</a:t>
            </a:r>
            <a:endParaRPr lang="en-US" sz="1250" dirty="0"/>
          </a:p>
        </p:txBody>
      </p:sp>
      <p:sp>
        <p:nvSpPr>
          <p:cNvPr id="52" name="Shape 23">
            <a:extLst>
              <a:ext uri="{FF2B5EF4-FFF2-40B4-BE49-F238E27FC236}">
                <a16:creationId xmlns:a16="http://schemas.microsoft.com/office/drawing/2014/main" id="{426092CA-29F9-319B-1E1B-6C2D77B8460B}"/>
              </a:ext>
            </a:extLst>
          </p:cNvPr>
          <p:cNvSpPr/>
          <p:nvPr/>
        </p:nvSpPr>
        <p:spPr>
          <a:xfrm>
            <a:off x="7341803" y="4363073"/>
            <a:ext cx="2615184" cy="603504"/>
          </a:xfrm>
          <a:prstGeom prst="roundRect">
            <a:avLst>
              <a:gd name="adj" fmla="val 10606"/>
            </a:avLst>
          </a:prstGeom>
          <a:solidFill>
            <a:srgbClr val="3F5C66"/>
          </a:solidFill>
          <a:ln/>
        </p:spPr>
        <p:txBody>
          <a:bodyPr/>
          <a:lstStyle/>
          <a:p>
            <a:endParaRPr lang="en-US"/>
          </a:p>
        </p:txBody>
      </p:sp>
      <p:sp>
        <p:nvSpPr>
          <p:cNvPr id="53" name="Text 24">
            <a:extLst>
              <a:ext uri="{FF2B5EF4-FFF2-40B4-BE49-F238E27FC236}">
                <a16:creationId xmlns:a16="http://schemas.microsoft.com/office/drawing/2014/main" id="{F4FB5F77-23F4-22D6-497D-8FD41D1A6332}"/>
              </a:ext>
            </a:extLst>
          </p:cNvPr>
          <p:cNvSpPr/>
          <p:nvPr/>
        </p:nvSpPr>
        <p:spPr>
          <a:xfrm>
            <a:off x="7341803" y="4363073"/>
            <a:ext cx="2615184" cy="603504"/>
          </a:xfrm>
          <a:prstGeom prst="rect">
            <a:avLst/>
          </a:prstGeom>
          <a:noFill/>
          <a:ln/>
        </p:spPr>
        <p:txBody>
          <a:bodyPr wrap="square" lIns="0" tIns="0" rIns="0" bIns="0" rtlCol="0" anchor="ctr"/>
          <a:lstStyle/>
          <a:p>
            <a:pPr marL="0" indent="0" algn="ctr">
              <a:buNone/>
            </a:pPr>
            <a:r>
              <a:rPr lang="en-US" sz="1250" b="1" dirty="0">
                <a:solidFill>
                  <a:srgbClr val="FFFFFF"/>
                </a:solidFill>
                <a:latin typeface="Arial" pitchFamily="34" charset="0"/>
                <a:ea typeface="Arial" pitchFamily="34" charset="-122"/>
                <a:cs typeface="Arial" pitchFamily="34" charset="-120"/>
              </a:rPr>
              <a:t>▲  helps</a:t>
            </a:r>
            <a:endParaRPr lang="en-US" sz="12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3">
    <p:bg>
      <p:bgPr>
        <a:solidFill>
          <a:srgbClr val="FAF9F6"/>
        </a:solidFill>
        <a:effectLst/>
      </p:bgPr>
    </p:bg>
    <p:spTree>
      <p:nvGrpSpPr>
        <p:cNvPr id="1" name=""/>
        <p:cNvGrpSpPr/>
        <p:nvPr/>
      </p:nvGrpSpPr>
      <p:grpSpPr>
        <a:xfrm>
          <a:off x="0" y="0"/>
          <a:ext cx="0" cy="0"/>
          <a:chOff x="0" y="0"/>
          <a:chExt cx="0" cy="0"/>
        </a:xfrm>
      </p:grpSpPr>
      <p:sp>
        <p:nvSpPr>
          <p:cNvPr id="2" name="Shape 0"/>
          <p:cNvSpPr/>
          <p:nvPr/>
        </p:nvSpPr>
        <p:spPr>
          <a:xfrm>
            <a:off x="731520" y="685800"/>
            <a:ext cx="1737360" cy="365760"/>
          </a:xfrm>
          <a:prstGeom prst="roundRect">
            <a:avLst>
              <a:gd name="adj" fmla="val 50000"/>
            </a:avLst>
          </a:prstGeom>
          <a:solidFill>
            <a:srgbClr val="3F5C66"/>
          </a:solidFill>
          <a:ln/>
        </p:spPr>
        <p:txBody>
          <a:bodyPr/>
          <a:lstStyle/>
          <a:p>
            <a:endParaRPr lang="en-US"/>
          </a:p>
        </p:txBody>
      </p:sp>
      <p:sp>
        <p:nvSpPr>
          <p:cNvPr id="3" name="Text 1"/>
          <p:cNvSpPr/>
          <p:nvPr/>
        </p:nvSpPr>
        <p:spPr>
          <a:xfrm>
            <a:off x="731520" y="685800"/>
            <a:ext cx="1737360" cy="365760"/>
          </a:xfrm>
          <a:prstGeom prst="rect">
            <a:avLst/>
          </a:prstGeom>
          <a:noFill/>
          <a:ln/>
        </p:spPr>
        <p:txBody>
          <a:bodyPr wrap="square" lIns="0" tIns="0" rIns="0" bIns="0" rtlCol="0" anchor="ctr"/>
          <a:lstStyle/>
          <a:p>
            <a:pPr marL="0" indent="0" algn="ctr">
              <a:buNone/>
            </a:pPr>
            <a:r>
              <a:rPr lang="en-US" sz="1100" b="1" kern="0" spc="100" dirty="0">
                <a:solidFill>
                  <a:srgbClr val="FFFFFF"/>
                </a:solidFill>
                <a:latin typeface="Arial" pitchFamily="34" charset="0"/>
                <a:ea typeface="Arial" pitchFamily="34" charset="-122"/>
                <a:cs typeface="Arial" pitchFamily="34" charset="-120"/>
              </a:rPr>
              <a:t>DISCUSSION</a:t>
            </a:r>
            <a:endParaRPr lang="en-US" sz="1100" dirty="0"/>
          </a:p>
        </p:txBody>
      </p:sp>
      <p:sp>
        <p:nvSpPr>
          <p:cNvPr id="4" name="Text 2"/>
          <p:cNvSpPr/>
          <p:nvPr/>
        </p:nvSpPr>
        <p:spPr>
          <a:xfrm>
            <a:off x="731520" y="1234440"/>
            <a:ext cx="10698480" cy="777240"/>
          </a:xfrm>
          <a:prstGeom prst="rect">
            <a:avLst/>
          </a:prstGeom>
          <a:noFill/>
          <a:ln/>
        </p:spPr>
        <p:txBody>
          <a:bodyPr wrap="square" lIns="0" tIns="0" rIns="0" bIns="0" rtlCol="0" anchor="ctr"/>
          <a:lstStyle/>
          <a:p>
            <a:pPr marL="0" indent="0">
              <a:buNone/>
            </a:pPr>
            <a:r>
              <a:rPr lang="en-US" sz="3000" b="1" dirty="0">
                <a:solidFill>
                  <a:srgbClr val="2B2B28"/>
                </a:solidFill>
                <a:latin typeface="Arial" pitchFamily="34" charset="0"/>
                <a:ea typeface="Arial" pitchFamily="34" charset="-122"/>
                <a:cs typeface="Arial" pitchFamily="34" charset="-120"/>
              </a:rPr>
              <a:t>Day-to-Day Operations</a:t>
            </a:r>
            <a:endParaRPr lang="en-US" sz="3000" dirty="0"/>
          </a:p>
        </p:txBody>
      </p:sp>
      <p:sp>
        <p:nvSpPr>
          <p:cNvPr id="5" name="Shape 3"/>
          <p:cNvSpPr/>
          <p:nvPr/>
        </p:nvSpPr>
        <p:spPr>
          <a:xfrm>
            <a:off x="731520" y="2313432"/>
            <a:ext cx="365760" cy="365760"/>
          </a:xfrm>
          <a:prstGeom prst="roundRect">
            <a:avLst>
              <a:gd name="adj" fmla="val 15000"/>
            </a:avLst>
          </a:prstGeom>
          <a:solidFill>
            <a:srgbClr val="EAE8E3"/>
          </a:solidFill>
          <a:ln/>
        </p:spPr>
        <p:txBody>
          <a:bodyPr/>
          <a:lstStyle/>
          <a:p>
            <a:endParaRPr lang="en-US"/>
          </a:p>
        </p:txBody>
      </p:sp>
      <p:sp>
        <p:nvSpPr>
          <p:cNvPr id="6" name="Text 4"/>
          <p:cNvSpPr/>
          <p:nvPr/>
        </p:nvSpPr>
        <p:spPr>
          <a:xfrm>
            <a:off x="731520" y="231343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1</a:t>
            </a:r>
            <a:endParaRPr lang="en-US" sz="1300" dirty="0"/>
          </a:p>
        </p:txBody>
      </p:sp>
      <p:sp>
        <p:nvSpPr>
          <p:cNvPr id="7" name="Text 5"/>
          <p:cNvSpPr/>
          <p:nvPr/>
        </p:nvSpPr>
        <p:spPr>
          <a:xfrm>
            <a:off x="1280160" y="2286000"/>
            <a:ext cx="10149840" cy="914400"/>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What's the most time-consuming “non-research” task you deal with regularly (e.g. ordering, scheduling equipment, compliance paperwork)?</a:t>
            </a:r>
            <a:endParaRPr lang="en-US" sz="1450" dirty="0"/>
          </a:p>
        </p:txBody>
      </p:sp>
      <p:sp>
        <p:nvSpPr>
          <p:cNvPr id="8" name="Shape 6"/>
          <p:cNvSpPr/>
          <p:nvPr/>
        </p:nvSpPr>
        <p:spPr>
          <a:xfrm>
            <a:off x="731520" y="3319272"/>
            <a:ext cx="365760" cy="365760"/>
          </a:xfrm>
          <a:prstGeom prst="roundRect">
            <a:avLst>
              <a:gd name="adj" fmla="val 15000"/>
            </a:avLst>
          </a:prstGeom>
          <a:solidFill>
            <a:srgbClr val="EAE8E3"/>
          </a:solidFill>
          <a:ln/>
        </p:spPr>
        <p:txBody>
          <a:bodyPr/>
          <a:lstStyle/>
          <a:p>
            <a:endParaRPr lang="en-US"/>
          </a:p>
        </p:txBody>
      </p:sp>
      <p:sp>
        <p:nvSpPr>
          <p:cNvPr id="9" name="Text 7"/>
          <p:cNvSpPr/>
          <p:nvPr/>
        </p:nvSpPr>
        <p:spPr>
          <a:xfrm>
            <a:off x="731520" y="331927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2</a:t>
            </a:r>
            <a:endParaRPr lang="en-US" sz="1300" dirty="0"/>
          </a:p>
        </p:txBody>
      </p:sp>
      <p:sp>
        <p:nvSpPr>
          <p:cNvPr id="10" name="Text 8"/>
          <p:cNvSpPr/>
          <p:nvPr/>
        </p:nvSpPr>
        <p:spPr>
          <a:xfrm>
            <a:off x="1280160" y="3291840"/>
            <a:ext cx="10149840" cy="914400"/>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How does your lab track shared equipment bookings, and has double-booking or downtime ever caused real problems?</a:t>
            </a:r>
            <a:endParaRPr lang="en-US" sz="1450" dirty="0"/>
          </a:p>
        </p:txBody>
      </p:sp>
      <p:sp>
        <p:nvSpPr>
          <p:cNvPr id="11" name="Shape 9"/>
          <p:cNvSpPr/>
          <p:nvPr/>
        </p:nvSpPr>
        <p:spPr>
          <a:xfrm>
            <a:off x="731520" y="4325112"/>
            <a:ext cx="365760" cy="365760"/>
          </a:xfrm>
          <a:prstGeom prst="roundRect">
            <a:avLst>
              <a:gd name="adj" fmla="val 15000"/>
            </a:avLst>
          </a:prstGeom>
          <a:solidFill>
            <a:srgbClr val="EAE8E3"/>
          </a:solidFill>
          <a:ln/>
        </p:spPr>
        <p:txBody>
          <a:bodyPr/>
          <a:lstStyle/>
          <a:p>
            <a:endParaRPr lang="en-US"/>
          </a:p>
        </p:txBody>
      </p:sp>
      <p:sp>
        <p:nvSpPr>
          <p:cNvPr id="12" name="Text 10"/>
          <p:cNvSpPr/>
          <p:nvPr/>
        </p:nvSpPr>
        <p:spPr>
          <a:xfrm>
            <a:off x="731520" y="432511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3</a:t>
            </a:r>
            <a:endParaRPr lang="en-US" sz="1300" dirty="0"/>
          </a:p>
        </p:txBody>
      </p:sp>
      <p:sp>
        <p:nvSpPr>
          <p:cNvPr id="13" name="Text 11"/>
          <p:cNvSpPr/>
          <p:nvPr/>
        </p:nvSpPr>
        <p:spPr>
          <a:xfrm>
            <a:off x="1280160" y="4297680"/>
            <a:ext cx="10149840" cy="914400"/>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How do you track reagent and supply inventory, and how often does something run out unexpectedly?</a:t>
            </a:r>
            <a:endParaRPr lang="en-US" sz="1450" dirty="0"/>
          </a:p>
        </p:txBody>
      </p:sp>
      <p:sp>
        <p:nvSpPr>
          <p:cNvPr id="14" name="Shape 12"/>
          <p:cNvSpPr/>
          <p:nvPr/>
        </p:nvSpPr>
        <p:spPr>
          <a:xfrm>
            <a:off x="731520" y="5330952"/>
            <a:ext cx="365760" cy="365760"/>
          </a:xfrm>
          <a:prstGeom prst="roundRect">
            <a:avLst>
              <a:gd name="adj" fmla="val 15000"/>
            </a:avLst>
          </a:prstGeom>
          <a:solidFill>
            <a:srgbClr val="EAE8E3"/>
          </a:solidFill>
          <a:ln/>
        </p:spPr>
        <p:txBody>
          <a:bodyPr/>
          <a:lstStyle/>
          <a:p>
            <a:endParaRPr lang="en-US"/>
          </a:p>
        </p:txBody>
      </p:sp>
      <p:sp>
        <p:nvSpPr>
          <p:cNvPr id="15" name="Text 13"/>
          <p:cNvSpPr/>
          <p:nvPr/>
        </p:nvSpPr>
        <p:spPr>
          <a:xfrm>
            <a:off x="731520" y="533095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4</a:t>
            </a:r>
            <a:endParaRPr lang="en-US" sz="1300" dirty="0"/>
          </a:p>
        </p:txBody>
      </p:sp>
      <p:sp>
        <p:nvSpPr>
          <p:cNvPr id="16" name="Text 14"/>
          <p:cNvSpPr/>
          <p:nvPr/>
        </p:nvSpPr>
        <p:spPr>
          <a:xfrm>
            <a:off x="1280160" y="5303520"/>
            <a:ext cx="10149840" cy="914400"/>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What does your lab's version of “tribal knowledge” look like — the stuff everyone just knows but isn't written anywhere?</a:t>
            </a:r>
            <a:endParaRPr lang="en-US" sz="14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4">
    <p:bg>
      <p:bgPr>
        <a:solidFill>
          <a:srgbClr val="3F5C66"/>
        </a:solidFill>
        <a:effectLst/>
      </p:bgPr>
    </p:bg>
    <p:spTree>
      <p:nvGrpSpPr>
        <p:cNvPr id="1" name=""/>
        <p:cNvGrpSpPr/>
        <p:nvPr/>
      </p:nvGrpSpPr>
      <p:grpSpPr>
        <a:xfrm>
          <a:off x="0" y="0"/>
          <a:ext cx="0" cy="0"/>
          <a:chOff x="0" y="0"/>
          <a:chExt cx="0" cy="0"/>
        </a:xfrm>
      </p:grpSpPr>
      <p:sp>
        <p:nvSpPr>
          <p:cNvPr id="3" name="Text 1"/>
          <p:cNvSpPr/>
          <p:nvPr/>
        </p:nvSpPr>
        <p:spPr>
          <a:xfrm>
            <a:off x="731520" y="2651760"/>
            <a:ext cx="7315200" cy="1463040"/>
          </a:xfrm>
          <a:prstGeom prst="rect">
            <a:avLst/>
          </a:prstGeom>
          <a:noFill/>
          <a:ln/>
        </p:spPr>
        <p:txBody>
          <a:bodyPr wrap="square" lIns="0" tIns="0" rIns="0" bIns="0" rtlCol="0" anchor="ctr"/>
          <a:lstStyle/>
          <a:p>
            <a:pPr marL="0" indent="0">
              <a:buNone/>
            </a:pPr>
            <a:r>
              <a:rPr lang="en-US" sz="4600" b="1" dirty="0">
                <a:solidFill>
                  <a:srgbClr val="FFFFFF"/>
                </a:solidFill>
                <a:latin typeface="Arial" pitchFamily="34" charset="0"/>
                <a:ea typeface="Arial" pitchFamily="34" charset="-122"/>
                <a:cs typeface="Arial" pitchFamily="34" charset="-120"/>
              </a:rPr>
              <a:t>Designing something people will actually use</a:t>
            </a:r>
            <a:endParaRPr lang="en-US" sz="4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bg>
      <p:bgPr>
        <a:solidFill>
          <a:srgbClr val="FAF9F6"/>
        </a:solidFill>
        <a:effectLst/>
      </p:bgPr>
    </p:bg>
    <p:spTree>
      <p:nvGrpSpPr>
        <p:cNvPr id="1" name=""/>
        <p:cNvGrpSpPr/>
        <p:nvPr/>
      </p:nvGrpSpPr>
      <p:grpSpPr>
        <a:xfrm>
          <a:off x="0" y="0"/>
          <a:ext cx="0" cy="0"/>
          <a:chOff x="0" y="0"/>
          <a:chExt cx="0" cy="0"/>
        </a:xfrm>
      </p:grpSpPr>
      <p:sp>
        <p:nvSpPr>
          <p:cNvPr id="2" name="Text 0"/>
          <p:cNvSpPr/>
          <p:nvPr/>
        </p:nvSpPr>
        <p:spPr>
          <a:xfrm>
            <a:off x="731520" y="548640"/>
            <a:ext cx="4572000" cy="274320"/>
          </a:xfrm>
          <a:prstGeom prst="rect">
            <a:avLst/>
          </a:prstGeom>
          <a:noFill/>
          <a:ln/>
        </p:spPr>
        <p:txBody>
          <a:bodyPr wrap="square" lIns="0" tIns="0" rIns="0" bIns="0" rtlCol="0" anchor="ctr"/>
          <a:lstStyle/>
          <a:p>
            <a:pPr marL="0" indent="0">
              <a:buNone/>
            </a:pPr>
            <a:r>
              <a:rPr lang="en-US" sz="1100" kern="0" spc="200" dirty="0">
                <a:solidFill>
                  <a:srgbClr val="A79C8C"/>
                </a:solidFill>
                <a:latin typeface="Arial" pitchFamily="34" charset="0"/>
                <a:ea typeface="Arial" pitchFamily="34" charset="-122"/>
                <a:cs typeface="Arial" pitchFamily="34" charset="-120"/>
              </a:rPr>
              <a:t>LABKI WORKSHOP</a:t>
            </a:r>
            <a:endParaRPr lang="en-US" sz="1100" dirty="0"/>
          </a:p>
        </p:txBody>
      </p:sp>
      <p:sp>
        <p:nvSpPr>
          <p:cNvPr id="3" name="Text 1"/>
          <p:cNvSpPr/>
          <p:nvPr/>
        </p:nvSpPr>
        <p:spPr>
          <a:xfrm>
            <a:off x="731520" y="2286000"/>
            <a:ext cx="3840480" cy="1645920"/>
          </a:xfrm>
          <a:prstGeom prst="rect">
            <a:avLst/>
          </a:prstGeom>
          <a:noFill/>
          <a:ln/>
        </p:spPr>
        <p:txBody>
          <a:bodyPr wrap="square" lIns="0" tIns="0" rIns="0" bIns="0" rtlCol="0" anchor="b"/>
          <a:lstStyle/>
          <a:p>
            <a:pPr marL="0" indent="0">
              <a:buNone/>
            </a:pPr>
            <a:r>
              <a:rPr lang="en-US" sz="4600" b="1" dirty="0">
                <a:solidFill>
                  <a:srgbClr val="2B2B28"/>
                </a:solidFill>
                <a:latin typeface="Arial" pitchFamily="34" charset="0"/>
                <a:ea typeface="Arial" pitchFamily="34" charset="-122"/>
                <a:cs typeface="Arial" pitchFamily="34" charset="-120"/>
              </a:rPr>
              <a:t>Operational Challenges in Academic Research</a:t>
            </a:r>
            <a:endParaRPr lang="en-US" sz="4600" dirty="0"/>
          </a:p>
        </p:txBody>
      </p:sp>
      <p:pic>
        <p:nvPicPr>
          <p:cNvPr id="8" name="Picture 7">
            <a:extLst>
              <a:ext uri="{FF2B5EF4-FFF2-40B4-BE49-F238E27FC236}">
                <a16:creationId xmlns:a16="http://schemas.microsoft.com/office/drawing/2014/main" id="{550EFC77-6405-C753-CAA7-B39F1B21C5ED}"/>
              </a:ext>
            </a:extLst>
          </p:cNvPr>
          <p:cNvPicPr>
            <a:picLocks noChangeAspect="1"/>
          </p:cNvPicPr>
          <p:nvPr/>
        </p:nvPicPr>
        <p:blipFill>
          <a:blip r:embed="rId3"/>
          <a:stretch>
            <a:fillRect/>
          </a:stretch>
        </p:blipFill>
        <p:spPr>
          <a:xfrm>
            <a:off x="3979026" y="1341120"/>
            <a:ext cx="7772400" cy="51816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AF9F6"/>
        </a:solidFill>
        <a:effectLst/>
      </p:bgPr>
    </p:bg>
    <p:spTree>
      <p:nvGrpSpPr>
        <p:cNvPr id="1" name=""/>
        <p:cNvGrpSpPr/>
        <p:nvPr/>
      </p:nvGrpSpPr>
      <p:grpSpPr>
        <a:xfrm>
          <a:off x="0" y="0"/>
          <a:ext cx="0" cy="0"/>
          <a:chOff x="0" y="0"/>
          <a:chExt cx="0" cy="0"/>
        </a:xfrm>
      </p:grpSpPr>
      <p:sp>
        <p:nvSpPr>
          <p:cNvPr id="2" name="Text 0"/>
          <p:cNvSpPr/>
          <p:nvPr/>
        </p:nvSpPr>
        <p:spPr>
          <a:xfrm>
            <a:off x="731520" y="822960"/>
            <a:ext cx="3840480" cy="1005840"/>
          </a:xfrm>
          <a:prstGeom prst="rect">
            <a:avLst/>
          </a:prstGeom>
          <a:noFill/>
          <a:ln/>
        </p:spPr>
        <p:txBody>
          <a:bodyPr wrap="square" lIns="0" tIns="0" rIns="0" bIns="0" rtlCol="0" anchor="ctr"/>
          <a:lstStyle/>
          <a:p>
            <a:pPr marL="0" indent="0">
              <a:buNone/>
            </a:pPr>
            <a:r>
              <a:rPr lang="en-US" sz="2800" b="1" dirty="0">
                <a:solidFill>
                  <a:srgbClr val="2B2B28"/>
                </a:solidFill>
                <a:latin typeface="Arial" pitchFamily="34" charset="0"/>
                <a:ea typeface="Arial" pitchFamily="34" charset="-122"/>
                <a:cs typeface="Arial" pitchFamily="34" charset="-120"/>
              </a:rPr>
              <a:t>Why shared tools often fail</a:t>
            </a:r>
            <a:endParaRPr lang="en-US" sz="2800" dirty="0"/>
          </a:p>
        </p:txBody>
      </p:sp>
      <p:sp>
        <p:nvSpPr>
          <p:cNvPr id="3" name="Text 1"/>
          <p:cNvSpPr/>
          <p:nvPr/>
        </p:nvSpPr>
        <p:spPr>
          <a:xfrm>
            <a:off x="731520" y="1874520"/>
            <a:ext cx="3840480" cy="3291840"/>
          </a:xfrm>
          <a:prstGeom prst="rect">
            <a:avLst/>
          </a:prstGeom>
          <a:noFill/>
          <a:ln/>
        </p:spPr>
        <p:txBody>
          <a:bodyPr wrap="square" lIns="0" tIns="0" rIns="0" bIns="0" rtlCol="0" anchor="ctr"/>
          <a:lstStyle/>
          <a:p>
            <a:pPr marL="0" indent="0">
              <a:lnSpc>
                <a:spcPct val="130000"/>
              </a:lnSpc>
              <a:buNone/>
            </a:pPr>
            <a:r>
              <a:rPr lang="en-US" sz="1400" dirty="0">
                <a:solidFill>
                  <a:srgbClr val="5B5750"/>
                </a:solidFill>
                <a:latin typeface="Arial" pitchFamily="34" charset="0"/>
                <a:ea typeface="Arial" pitchFamily="34" charset="-122"/>
                <a:cs typeface="Arial" pitchFamily="34" charset="-120"/>
              </a:rPr>
              <a:t>One of the oldest, most-repeated findings in workplace software research: collaborative tools fail to catch on when the person doing the work of using them isn't the person who benefits from it.</a:t>
            </a:r>
            <a:endParaRPr lang="en-US" sz="1400" dirty="0"/>
          </a:p>
          <a:p>
            <a:pPr marL="0" indent="0">
              <a:lnSpc>
                <a:spcPct val="130000"/>
              </a:lnSpc>
              <a:buNone/>
            </a:pPr>
            <a:endParaRPr lang="en-US" sz="1400" dirty="0"/>
          </a:p>
          <a:p>
            <a:pPr marL="0" indent="0">
              <a:lnSpc>
                <a:spcPct val="130000"/>
              </a:lnSpc>
              <a:buNone/>
            </a:pPr>
            <a:r>
              <a:rPr lang="en-US" sz="1400" dirty="0">
                <a:solidFill>
                  <a:srgbClr val="5B5750"/>
                </a:solidFill>
                <a:latin typeface="Arial" pitchFamily="34" charset="0"/>
                <a:ea typeface="Arial" pitchFamily="34" charset="-122"/>
                <a:cs typeface="Arial" pitchFamily="34" charset="-120"/>
              </a:rPr>
              <a:t>If the postdoc has to log every reagent order and the PI is the one who gets the tidy spending report, don't expect the log to stay current.</a:t>
            </a:r>
            <a:endParaRPr lang="en-US" sz="1400" dirty="0"/>
          </a:p>
        </p:txBody>
      </p:sp>
      <p:sp>
        <p:nvSpPr>
          <p:cNvPr id="4" name="Text 2"/>
          <p:cNvSpPr/>
          <p:nvPr/>
        </p:nvSpPr>
        <p:spPr>
          <a:xfrm>
            <a:off x="731520" y="5806440"/>
            <a:ext cx="3840480" cy="365760"/>
          </a:xfrm>
          <a:prstGeom prst="rect">
            <a:avLst/>
          </a:prstGeom>
          <a:noFill/>
          <a:ln/>
        </p:spPr>
        <p:txBody>
          <a:bodyPr wrap="square" lIns="0" tIns="0" rIns="0" bIns="0" rtlCol="0" anchor="ctr"/>
          <a:lstStyle/>
          <a:p>
            <a:pPr marL="0" indent="0">
              <a:buNone/>
            </a:pPr>
            <a:r>
              <a:rPr lang="en-US" sz="1000" i="1" dirty="0">
                <a:solidFill>
                  <a:srgbClr val="A79C8C"/>
                </a:solidFill>
                <a:latin typeface="Arial" pitchFamily="34" charset="0"/>
                <a:ea typeface="Arial" pitchFamily="34" charset="-122"/>
                <a:cs typeface="Arial" pitchFamily="34" charset="-120"/>
              </a:rPr>
              <a:t>Grudin, 1994, Communications of the ACM</a:t>
            </a:r>
            <a:endParaRPr lang="en-US" sz="1000" dirty="0"/>
          </a:p>
        </p:txBody>
      </p:sp>
      <p:sp>
        <p:nvSpPr>
          <p:cNvPr id="5" name="Text 3"/>
          <p:cNvSpPr/>
          <p:nvPr/>
        </p:nvSpPr>
        <p:spPr>
          <a:xfrm>
            <a:off x="5751576" y="932688"/>
            <a:ext cx="2011680" cy="274320"/>
          </a:xfrm>
          <a:prstGeom prst="rect">
            <a:avLst/>
          </a:prstGeom>
          <a:noFill/>
          <a:ln/>
        </p:spPr>
        <p:txBody>
          <a:bodyPr wrap="square" lIns="0" tIns="0" rIns="0" bIns="0" rtlCol="0" anchor="ctr"/>
          <a:lstStyle/>
          <a:p>
            <a:pPr marL="0" indent="0" algn="ctr">
              <a:buNone/>
            </a:pPr>
            <a:r>
              <a:rPr lang="en-US" sz="1000" b="1" kern="0" spc="50" dirty="0">
                <a:solidFill>
                  <a:srgbClr val="3F5C66"/>
                </a:solidFill>
                <a:latin typeface="Arial" pitchFamily="34" charset="0"/>
                <a:ea typeface="Arial" pitchFamily="34" charset="-122"/>
                <a:cs typeface="Arial" pitchFamily="34" charset="-120"/>
              </a:rPr>
              <a:t>DOES THE WORK</a:t>
            </a:r>
            <a:endParaRPr lang="en-US" sz="1000" dirty="0"/>
          </a:p>
        </p:txBody>
      </p:sp>
      <p:sp>
        <p:nvSpPr>
          <p:cNvPr id="6" name="Shape 4"/>
          <p:cNvSpPr/>
          <p:nvPr/>
        </p:nvSpPr>
        <p:spPr>
          <a:xfrm>
            <a:off x="6300216" y="1280160"/>
            <a:ext cx="914400" cy="914400"/>
          </a:xfrm>
          <a:prstGeom prst="ellipse">
            <a:avLst/>
          </a:prstGeom>
          <a:solidFill>
            <a:srgbClr val="EAE8E3"/>
          </a:solidFill>
          <a:ln w="12700">
            <a:solidFill>
              <a:srgbClr val="E4E0D6"/>
            </a:solidFill>
            <a:prstDash val="solid"/>
          </a:ln>
        </p:spPr>
        <p:txBody>
          <a:bodyPr/>
          <a:lstStyle/>
          <a:p>
            <a:endParaRPr lang="en-US"/>
          </a:p>
        </p:txBody>
      </p:sp>
      <p:sp>
        <p:nvSpPr>
          <p:cNvPr id="7" name="Text 5"/>
          <p:cNvSpPr/>
          <p:nvPr/>
        </p:nvSpPr>
        <p:spPr>
          <a:xfrm>
            <a:off x="5751576" y="2331720"/>
            <a:ext cx="2011680" cy="640080"/>
          </a:xfrm>
          <a:prstGeom prst="rect">
            <a:avLst/>
          </a:prstGeom>
          <a:noFill/>
          <a:ln/>
        </p:spPr>
        <p:txBody>
          <a:bodyPr wrap="square" lIns="0" tIns="0" rIns="0" bIns="0" rtlCol="0" anchor="ctr"/>
          <a:lstStyle/>
          <a:p>
            <a:pPr marL="0" indent="0" algn="ctr">
              <a:lnSpc>
                <a:spcPct val="120000"/>
              </a:lnSpc>
              <a:buNone/>
            </a:pPr>
            <a:r>
              <a:rPr lang="en-US" sz="1200" dirty="0">
                <a:solidFill>
                  <a:srgbClr val="5B5750"/>
                </a:solidFill>
                <a:latin typeface="Arial" pitchFamily="34" charset="0"/>
                <a:ea typeface="Arial" pitchFamily="34" charset="-122"/>
                <a:cs typeface="Arial" pitchFamily="34" charset="-120"/>
              </a:rPr>
              <a:t>Enters every order</a:t>
            </a:r>
            <a:endParaRPr lang="en-US" sz="1200" dirty="0"/>
          </a:p>
          <a:p>
            <a:pPr marL="0" indent="0" algn="ctr">
              <a:lnSpc>
                <a:spcPct val="120000"/>
              </a:lnSpc>
              <a:buNone/>
            </a:pPr>
            <a:r>
              <a:rPr lang="en-US" sz="1200" dirty="0">
                <a:solidFill>
                  <a:srgbClr val="5B5750"/>
                </a:solidFill>
                <a:latin typeface="Arial" pitchFamily="34" charset="0"/>
                <a:ea typeface="Arial" pitchFamily="34" charset="-122"/>
                <a:cs typeface="Arial" pitchFamily="34" charset="-120"/>
              </a:rPr>
              <a:t>into the tracker</a:t>
            </a:r>
            <a:endParaRPr lang="en-US" sz="1200" dirty="0"/>
          </a:p>
        </p:txBody>
      </p:sp>
      <p:sp>
        <p:nvSpPr>
          <p:cNvPr id="8" name="Text 6"/>
          <p:cNvSpPr/>
          <p:nvPr/>
        </p:nvSpPr>
        <p:spPr>
          <a:xfrm>
            <a:off x="8695944" y="932688"/>
            <a:ext cx="2011680" cy="274320"/>
          </a:xfrm>
          <a:prstGeom prst="rect">
            <a:avLst/>
          </a:prstGeom>
          <a:noFill/>
          <a:ln/>
        </p:spPr>
        <p:txBody>
          <a:bodyPr wrap="square" lIns="0" tIns="0" rIns="0" bIns="0" rtlCol="0" anchor="ctr"/>
          <a:lstStyle/>
          <a:p>
            <a:pPr marL="0" indent="0" algn="ctr">
              <a:buNone/>
            </a:pPr>
            <a:r>
              <a:rPr lang="en-US" sz="1000" b="1" kern="0" spc="50" dirty="0">
                <a:solidFill>
                  <a:srgbClr val="3F5C66"/>
                </a:solidFill>
                <a:latin typeface="Arial" pitchFamily="34" charset="0"/>
                <a:ea typeface="Arial" pitchFamily="34" charset="-122"/>
                <a:cs typeface="Arial" pitchFamily="34" charset="-120"/>
              </a:rPr>
              <a:t>GETS THE BENEFIT</a:t>
            </a:r>
            <a:endParaRPr lang="en-US" sz="1000" dirty="0"/>
          </a:p>
        </p:txBody>
      </p:sp>
      <p:sp>
        <p:nvSpPr>
          <p:cNvPr id="9" name="Shape 7"/>
          <p:cNvSpPr/>
          <p:nvPr/>
        </p:nvSpPr>
        <p:spPr>
          <a:xfrm>
            <a:off x="9244584" y="1280160"/>
            <a:ext cx="914400" cy="914400"/>
          </a:xfrm>
          <a:prstGeom prst="ellipse">
            <a:avLst/>
          </a:prstGeom>
          <a:solidFill>
            <a:srgbClr val="EAE8E3"/>
          </a:solidFill>
          <a:ln w="12700">
            <a:solidFill>
              <a:srgbClr val="E4E0D6"/>
            </a:solidFill>
            <a:prstDash val="solid"/>
          </a:ln>
        </p:spPr>
        <p:txBody>
          <a:bodyPr/>
          <a:lstStyle/>
          <a:p>
            <a:endParaRPr lang="en-US"/>
          </a:p>
        </p:txBody>
      </p:sp>
      <p:sp>
        <p:nvSpPr>
          <p:cNvPr id="10" name="Text 8"/>
          <p:cNvSpPr/>
          <p:nvPr/>
        </p:nvSpPr>
        <p:spPr>
          <a:xfrm>
            <a:off x="8695944" y="2331720"/>
            <a:ext cx="2011680" cy="640080"/>
          </a:xfrm>
          <a:prstGeom prst="rect">
            <a:avLst/>
          </a:prstGeom>
          <a:noFill/>
          <a:ln/>
        </p:spPr>
        <p:txBody>
          <a:bodyPr wrap="square" lIns="0" tIns="0" rIns="0" bIns="0" rtlCol="0" anchor="ctr"/>
          <a:lstStyle/>
          <a:p>
            <a:pPr marL="0" indent="0" algn="ctr">
              <a:lnSpc>
                <a:spcPct val="120000"/>
              </a:lnSpc>
              <a:buNone/>
            </a:pPr>
            <a:r>
              <a:rPr lang="en-US" sz="1200" dirty="0">
                <a:solidFill>
                  <a:srgbClr val="5B5750"/>
                </a:solidFill>
                <a:latin typeface="Arial" pitchFamily="34" charset="0"/>
                <a:ea typeface="Arial" pitchFamily="34" charset="-122"/>
                <a:cs typeface="Arial" pitchFamily="34" charset="-120"/>
              </a:rPr>
              <a:t>Reads the tidy</a:t>
            </a:r>
            <a:endParaRPr lang="en-US" sz="1200" dirty="0"/>
          </a:p>
          <a:p>
            <a:pPr marL="0" indent="0" algn="ctr">
              <a:lnSpc>
                <a:spcPct val="120000"/>
              </a:lnSpc>
              <a:buNone/>
            </a:pPr>
            <a:r>
              <a:rPr lang="en-US" sz="1200" dirty="0">
                <a:solidFill>
                  <a:srgbClr val="5B5750"/>
                </a:solidFill>
                <a:latin typeface="Arial" pitchFamily="34" charset="0"/>
                <a:ea typeface="Arial" pitchFamily="34" charset="-122"/>
                <a:cs typeface="Arial" pitchFamily="34" charset="-120"/>
              </a:rPr>
              <a:t>spending report</a:t>
            </a:r>
            <a:endParaRPr lang="en-US" sz="1200" dirty="0"/>
          </a:p>
        </p:txBody>
      </p:sp>
      <p:sp>
        <p:nvSpPr>
          <p:cNvPr id="11" name="Shape 9"/>
          <p:cNvSpPr/>
          <p:nvPr/>
        </p:nvSpPr>
        <p:spPr>
          <a:xfrm>
            <a:off x="7214616" y="3154680"/>
            <a:ext cx="2029968" cy="0"/>
          </a:xfrm>
          <a:prstGeom prst="line">
            <a:avLst/>
          </a:prstGeom>
          <a:noFill/>
          <a:ln w="19050">
            <a:solidFill>
              <a:srgbClr val="E4E0D6"/>
            </a:solidFill>
            <a:prstDash val="dash"/>
            <a:tailEnd type="triangle"/>
          </a:ln>
        </p:spPr>
        <p:txBody>
          <a:bodyPr/>
          <a:lstStyle/>
          <a:p>
            <a:endParaRPr lang="en-US"/>
          </a:p>
        </p:txBody>
      </p:sp>
      <p:sp>
        <p:nvSpPr>
          <p:cNvPr id="12" name="Text 10"/>
          <p:cNvSpPr/>
          <p:nvPr/>
        </p:nvSpPr>
        <p:spPr>
          <a:xfrm>
            <a:off x="6757416" y="3246120"/>
            <a:ext cx="2944368" cy="274320"/>
          </a:xfrm>
          <a:prstGeom prst="rect">
            <a:avLst/>
          </a:prstGeom>
          <a:noFill/>
          <a:ln/>
        </p:spPr>
        <p:txBody>
          <a:bodyPr wrap="square" lIns="0" tIns="0" rIns="0" bIns="0" rtlCol="0" anchor="ctr"/>
          <a:lstStyle/>
          <a:p>
            <a:pPr marL="0" indent="0" algn="ctr">
              <a:buNone/>
            </a:pPr>
            <a:r>
              <a:rPr lang="en-US" sz="1050" i="1" dirty="0">
                <a:solidFill>
                  <a:srgbClr val="A79C8C"/>
                </a:solidFill>
                <a:latin typeface="Arial" pitchFamily="34" charset="0"/>
                <a:ea typeface="Arial" pitchFamily="34" charset="-122"/>
                <a:cs typeface="Arial" pitchFamily="34" charset="-120"/>
              </a:rPr>
              <a:t>the gap where adoption dies</a:t>
            </a:r>
            <a:endParaRPr lang="en-US" sz="1050" dirty="0"/>
          </a:p>
        </p:txBody>
      </p:sp>
      <p:sp>
        <p:nvSpPr>
          <p:cNvPr id="13" name="Text 11"/>
          <p:cNvSpPr/>
          <p:nvPr/>
        </p:nvSpPr>
        <p:spPr>
          <a:xfrm>
            <a:off x="5303520" y="3749040"/>
            <a:ext cx="5852160" cy="1463040"/>
          </a:xfrm>
          <a:prstGeom prst="rect">
            <a:avLst/>
          </a:prstGeom>
          <a:noFill/>
          <a:ln/>
        </p:spPr>
        <p:txBody>
          <a:bodyPr wrap="square" lIns="0" tIns="0" rIns="0" bIns="0" rtlCol="0" anchor="ctr"/>
          <a:lstStyle/>
          <a:p>
            <a:pPr marL="0" indent="0" algn="ctr">
              <a:lnSpc>
                <a:spcPct val="150000"/>
              </a:lnSpc>
              <a:buNone/>
            </a:pPr>
            <a:r>
              <a:rPr lang="en-US" sz="1200" dirty="0">
                <a:solidFill>
                  <a:srgbClr val="5B5750"/>
                </a:solidFill>
                <a:latin typeface="Arial" pitchFamily="34" charset="0"/>
                <a:ea typeface="Arial" pitchFamily="34" charset="-122"/>
                <a:cs typeface="Arial" pitchFamily="34" charset="-120"/>
              </a:rPr>
              <a:t>Postdoc: logs reagents</a:t>
            </a:r>
            <a:endParaRPr lang="en-US" sz="1200" dirty="0"/>
          </a:p>
          <a:p>
            <a:pPr marL="0" indent="0" algn="ctr">
              <a:lnSpc>
                <a:spcPct val="150000"/>
              </a:lnSpc>
              <a:buNone/>
            </a:pPr>
            <a:r>
              <a:rPr lang="en-US" sz="1200" dirty="0">
                <a:solidFill>
                  <a:srgbClr val="5B5750"/>
                </a:solidFill>
                <a:latin typeface="Arial" pitchFamily="34" charset="0"/>
                <a:ea typeface="Arial" pitchFamily="34" charset="-122"/>
                <a:cs typeface="Arial" pitchFamily="34" charset="-120"/>
              </a:rPr>
              <a:t>Grad student: books equipment</a:t>
            </a:r>
            <a:endParaRPr lang="en-US" sz="1200" dirty="0"/>
          </a:p>
          <a:p>
            <a:pPr marL="0" indent="0" algn="ctr">
              <a:lnSpc>
                <a:spcPct val="150000"/>
              </a:lnSpc>
              <a:buNone/>
            </a:pPr>
            <a:r>
              <a:rPr lang="en-US" sz="1200" dirty="0">
                <a:solidFill>
                  <a:srgbClr val="5B5750"/>
                </a:solidFill>
                <a:latin typeface="Arial" pitchFamily="34" charset="0"/>
                <a:ea typeface="Arial" pitchFamily="34" charset="-122"/>
                <a:cs typeface="Arial" pitchFamily="34" charset="-120"/>
              </a:rPr>
              <a:t>Undergrad: fills out the form</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1520" y="927037"/>
            <a:ext cx="10698480" cy="502920"/>
          </a:xfrm>
          <a:prstGeom prst="rect">
            <a:avLst/>
          </a:prstGeom>
          <a:noFill/>
          <a:ln/>
        </p:spPr>
        <p:txBody>
          <a:bodyPr wrap="square" lIns="0" tIns="0" rIns="0" bIns="0" rtlCol="0" anchor="ctr"/>
          <a:lstStyle/>
          <a:p>
            <a:r>
              <a:rPr lang="en-US" sz="2400" b="1" dirty="0">
                <a:latin typeface="Arial" pitchFamily="34" charset="0"/>
                <a:ea typeface="Arial" pitchFamily="34" charset="-122"/>
                <a:cs typeface="Arial" pitchFamily="34" charset="-120"/>
              </a:rPr>
              <a:t>Two fields have spent decades studying how people use tools at work </a:t>
            </a:r>
            <a:endParaRPr lang="en-US" sz="2400" b="1" dirty="0"/>
          </a:p>
        </p:txBody>
      </p:sp>
      <p:sp>
        <p:nvSpPr>
          <p:cNvPr id="4" name="Shape 2"/>
          <p:cNvSpPr/>
          <p:nvPr/>
        </p:nvSpPr>
        <p:spPr>
          <a:xfrm>
            <a:off x="731520" y="1967115"/>
            <a:ext cx="5120640" cy="1783080"/>
          </a:xfrm>
          <a:prstGeom prst="roundRect">
            <a:avLst>
              <a:gd name="adj" fmla="val 4615"/>
            </a:avLst>
          </a:prstGeom>
          <a:solidFill>
            <a:srgbClr val="EAE8E3"/>
          </a:solidFill>
          <a:ln/>
        </p:spPr>
        <p:txBody>
          <a:bodyPr/>
          <a:lstStyle/>
          <a:p>
            <a:endParaRPr lang="en-US"/>
          </a:p>
        </p:txBody>
      </p:sp>
      <p:sp>
        <p:nvSpPr>
          <p:cNvPr id="5" name="Shape 3"/>
          <p:cNvSpPr/>
          <p:nvPr/>
        </p:nvSpPr>
        <p:spPr>
          <a:xfrm>
            <a:off x="1005840" y="2204859"/>
            <a:ext cx="841248" cy="384048"/>
          </a:xfrm>
          <a:prstGeom prst="roundRect">
            <a:avLst>
              <a:gd name="adj" fmla="val 16667"/>
            </a:avLst>
          </a:prstGeom>
          <a:solidFill>
            <a:srgbClr val="3F5C66"/>
          </a:solidFill>
          <a:ln/>
        </p:spPr>
        <p:txBody>
          <a:bodyPr/>
          <a:lstStyle/>
          <a:p>
            <a:endParaRPr lang="en-US"/>
          </a:p>
        </p:txBody>
      </p:sp>
      <p:sp>
        <p:nvSpPr>
          <p:cNvPr id="6" name="Text 4"/>
          <p:cNvSpPr/>
          <p:nvPr/>
        </p:nvSpPr>
        <p:spPr>
          <a:xfrm>
            <a:off x="1005840" y="2204859"/>
            <a:ext cx="841248" cy="384048"/>
          </a:xfrm>
          <a:prstGeom prst="rect">
            <a:avLst/>
          </a:prstGeom>
          <a:noFill/>
          <a:ln/>
        </p:spPr>
        <p:txBody>
          <a:bodyPr wrap="square" lIns="0" tIns="0" rIns="0" bIns="0" rtlCol="0" anchor="ctr"/>
          <a:lstStyle/>
          <a:p>
            <a:pPr marL="0" indent="0" algn="ctr">
              <a:buNone/>
            </a:pPr>
            <a:r>
              <a:rPr lang="en-US" sz="1300" b="1" kern="0" spc="50" dirty="0">
                <a:solidFill>
                  <a:srgbClr val="FFFFFF"/>
                </a:solidFill>
                <a:latin typeface="Arial" pitchFamily="34" charset="0"/>
                <a:ea typeface="Arial" pitchFamily="34" charset="-122"/>
                <a:cs typeface="Arial" pitchFamily="34" charset="-120"/>
              </a:rPr>
              <a:t>STS</a:t>
            </a:r>
            <a:endParaRPr lang="en-US" sz="1300" dirty="0"/>
          </a:p>
        </p:txBody>
      </p:sp>
      <p:sp>
        <p:nvSpPr>
          <p:cNvPr id="7" name="Text 5"/>
          <p:cNvSpPr/>
          <p:nvPr/>
        </p:nvSpPr>
        <p:spPr>
          <a:xfrm>
            <a:off x="1975104" y="2204859"/>
            <a:ext cx="3602736" cy="384048"/>
          </a:xfrm>
          <a:prstGeom prst="rect">
            <a:avLst/>
          </a:prstGeom>
          <a:noFill/>
          <a:ln/>
        </p:spPr>
        <p:txBody>
          <a:bodyPr wrap="square" lIns="0" tIns="0" rIns="0" bIns="0" rtlCol="0" anchor="ctr"/>
          <a:lstStyle/>
          <a:p>
            <a:pPr marL="0" indent="0">
              <a:buNone/>
            </a:pPr>
            <a:r>
              <a:rPr lang="en-US" sz="1350" b="1" dirty="0">
                <a:solidFill>
                  <a:srgbClr val="2B2B28"/>
                </a:solidFill>
                <a:latin typeface="Arial" pitchFamily="34" charset="0"/>
                <a:ea typeface="Arial" pitchFamily="34" charset="-122"/>
                <a:cs typeface="Arial" pitchFamily="34" charset="-120"/>
              </a:rPr>
              <a:t>Science and Technology Studies</a:t>
            </a:r>
            <a:endParaRPr lang="en-US" sz="1350" dirty="0"/>
          </a:p>
        </p:txBody>
      </p:sp>
      <p:sp>
        <p:nvSpPr>
          <p:cNvPr id="8" name="Text 6"/>
          <p:cNvSpPr/>
          <p:nvPr/>
        </p:nvSpPr>
        <p:spPr>
          <a:xfrm>
            <a:off x="1005840" y="2716923"/>
            <a:ext cx="4572000" cy="868680"/>
          </a:xfrm>
          <a:prstGeom prst="rect">
            <a:avLst/>
          </a:prstGeom>
          <a:noFill/>
          <a:ln/>
        </p:spPr>
        <p:txBody>
          <a:bodyPr wrap="square" lIns="0" tIns="0" rIns="0" bIns="0" rtlCol="0" anchor="ctr"/>
          <a:lstStyle/>
          <a:p>
            <a:pPr marL="0" indent="0">
              <a:lnSpc>
                <a:spcPct val="120000"/>
              </a:lnSpc>
              <a:buNone/>
            </a:pPr>
            <a:r>
              <a:rPr lang="en-US" sz="1150" dirty="0">
                <a:solidFill>
                  <a:srgbClr val="5B5750"/>
                </a:solidFill>
                <a:latin typeface="Arial" pitchFamily="34" charset="0"/>
                <a:ea typeface="Arial" pitchFamily="34" charset="-122"/>
                <a:cs typeface="Arial" pitchFamily="34" charset="-120"/>
              </a:rPr>
              <a:t>Looks at how science really gets done. The equipment, the record-keeping, who defers to whom. Not the version that ends up in the methods section. Most of what holds a lab together was never designed. It accumulated.</a:t>
            </a:r>
            <a:endParaRPr lang="en-US" sz="1150" dirty="0"/>
          </a:p>
        </p:txBody>
      </p:sp>
      <p:sp>
        <p:nvSpPr>
          <p:cNvPr id="9" name="Shape 7"/>
          <p:cNvSpPr/>
          <p:nvPr/>
        </p:nvSpPr>
        <p:spPr>
          <a:xfrm>
            <a:off x="6309360" y="1967115"/>
            <a:ext cx="5120640" cy="1783080"/>
          </a:xfrm>
          <a:prstGeom prst="roundRect">
            <a:avLst>
              <a:gd name="adj" fmla="val 4615"/>
            </a:avLst>
          </a:prstGeom>
          <a:solidFill>
            <a:srgbClr val="EAE8E3"/>
          </a:solidFill>
          <a:ln/>
        </p:spPr>
        <p:txBody>
          <a:bodyPr/>
          <a:lstStyle/>
          <a:p>
            <a:endParaRPr lang="en-US"/>
          </a:p>
        </p:txBody>
      </p:sp>
      <p:sp>
        <p:nvSpPr>
          <p:cNvPr id="10" name="Shape 8"/>
          <p:cNvSpPr/>
          <p:nvPr/>
        </p:nvSpPr>
        <p:spPr>
          <a:xfrm>
            <a:off x="6583680" y="2204859"/>
            <a:ext cx="841248" cy="384048"/>
          </a:xfrm>
          <a:prstGeom prst="roundRect">
            <a:avLst>
              <a:gd name="adj" fmla="val 16667"/>
            </a:avLst>
          </a:prstGeom>
          <a:solidFill>
            <a:srgbClr val="3F5C66"/>
          </a:solidFill>
          <a:ln/>
        </p:spPr>
        <p:txBody>
          <a:bodyPr/>
          <a:lstStyle/>
          <a:p>
            <a:endParaRPr lang="en-US"/>
          </a:p>
        </p:txBody>
      </p:sp>
      <p:sp>
        <p:nvSpPr>
          <p:cNvPr id="11" name="Text 9"/>
          <p:cNvSpPr/>
          <p:nvPr/>
        </p:nvSpPr>
        <p:spPr>
          <a:xfrm>
            <a:off x="6583680" y="2204859"/>
            <a:ext cx="841248" cy="384048"/>
          </a:xfrm>
          <a:prstGeom prst="rect">
            <a:avLst/>
          </a:prstGeom>
          <a:noFill/>
          <a:ln/>
        </p:spPr>
        <p:txBody>
          <a:bodyPr wrap="square" lIns="0" tIns="0" rIns="0" bIns="0" rtlCol="0" anchor="ctr"/>
          <a:lstStyle/>
          <a:p>
            <a:pPr marL="0" indent="0" algn="ctr">
              <a:buNone/>
            </a:pPr>
            <a:r>
              <a:rPr lang="en-US" sz="1300" b="1" kern="0" spc="50" dirty="0">
                <a:solidFill>
                  <a:srgbClr val="FFFFFF"/>
                </a:solidFill>
                <a:latin typeface="Arial" pitchFamily="34" charset="0"/>
                <a:ea typeface="Arial" pitchFamily="34" charset="-122"/>
                <a:cs typeface="Arial" pitchFamily="34" charset="-120"/>
              </a:rPr>
              <a:t>CSCW</a:t>
            </a:r>
            <a:endParaRPr lang="en-US" sz="1300" dirty="0"/>
          </a:p>
        </p:txBody>
      </p:sp>
      <p:sp>
        <p:nvSpPr>
          <p:cNvPr id="12" name="Text 10"/>
          <p:cNvSpPr/>
          <p:nvPr/>
        </p:nvSpPr>
        <p:spPr>
          <a:xfrm>
            <a:off x="7552944" y="2204859"/>
            <a:ext cx="3602736" cy="384048"/>
          </a:xfrm>
          <a:prstGeom prst="rect">
            <a:avLst/>
          </a:prstGeom>
          <a:noFill/>
          <a:ln/>
        </p:spPr>
        <p:txBody>
          <a:bodyPr wrap="square" lIns="0" tIns="0" rIns="0" bIns="0" rtlCol="0" anchor="ctr"/>
          <a:lstStyle/>
          <a:p>
            <a:pPr marL="0" indent="0">
              <a:buNone/>
            </a:pPr>
            <a:r>
              <a:rPr lang="en-US" sz="1350" b="1" dirty="0">
                <a:solidFill>
                  <a:srgbClr val="2B2B28"/>
                </a:solidFill>
                <a:latin typeface="Arial" pitchFamily="34" charset="0"/>
                <a:ea typeface="Arial" pitchFamily="34" charset="-122"/>
                <a:cs typeface="Arial" pitchFamily="34" charset="-120"/>
              </a:rPr>
              <a:t>Computer-Supported Cooperative Work</a:t>
            </a:r>
            <a:endParaRPr lang="en-US" sz="1350" dirty="0"/>
          </a:p>
        </p:txBody>
      </p:sp>
      <p:sp>
        <p:nvSpPr>
          <p:cNvPr id="13" name="Text 11"/>
          <p:cNvSpPr/>
          <p:nvPr/>
        </p:nvSpPr>
        <p:spPr>
          <a:xfrm>
            <a:off x="6583680" y="2716923"/>
            <a:ext cx="4572000" cy="868680"/>
          </a:xfrm>
          <a:prstGeom prst="rect">
            <a:avLst/>
          </a:prstGeom>
          <a:noFill/>
          <a:ln/>
        </p:spPr>
        <p:txBody>
          <a:bodyPr wrap="square" lIns="0" tIns="0" rIns="0" bIns="0" rtlCol="0" anchor="ctr"/>
          <a:lstStyle/>
          <a:p>
            <a:pPr marL="0" indent="0">
              <a:lnSpc>
                <a:spcPct val="120000"/>
              </a:lnSpc>
              <a:buNone/>
            </a:pPr>
            <a:r>
              <a:rPr lang="en-US" sz="1150" dirty="0">
                <a:solidFill>
                  <a:srgbClr val="5B5750"/>
                </a:solidFill>
                <a:latin typeface="Arial" pitchFamily="34" charset="0"/>
                <a:ea typeface="Arial" pitchFamily="34" charset="-122"/>
                <a:cs typeface="Arial" pitchFamily="34" charset="-120"/>
              </a:rPr>
              <a:t>Started in the 1980s, when it became obvious that software built for groups kept failing. Forty years of asking why. If you want to know in advance why your lab wiki died, it's in there.</a:t>
            </a:r>
            <a:endParaRPr lang="en-US" sz="1150" dirty="0"/>
          </a:p>
        </p:txBody>
      </p:sp>
      <p:sp>
        <p:nvSpPr>
          <p:cNvPr id="17" name="Text 15"/>
          <p:cNvSpPr/>
          <p:nvPr/>
        </p:nvSpPr>
        <p:spPr>
          <a:xfrm>
            <a:off x="1143000" y="4253115"/>
            <a:ext cx="9875520" cy="804672"/>
          </a:xfrm>
          <a:prstGeom prst="rect">
            <a:avLst/>
          </a:prstGeom>
          <a:noFill/>
          <a:ln/>
        </p:spPr>
        <p:txBody>
          <a:bodyPr wrap="square" lIns="0" tIns="0" rIns="0" bIns="0" rtlCol="0" anchor="ctr"/>
          <a:lstStyle/>
          <a:p>
            <a:pPr marL="0" indent="0">
              <a:lnSpc>
                <a:spcPct val="115000"/>
              </a:lnSpc>
              <a:buNone/>
            </a:pPr>
            <a:r>
              <a:rPr lang="en-US" sz="1700" dirty="0">
                <a:solidFill>
                  <a:srgbClr val="FFFFFF"/>
                </a:solidFill>
                <a:latin typeface="Arial" pitchFamily="34" charset="0"/>
                <a:ea typeface="Arial" pitchFamily="34" charset="-122"/>
                <a:cs typeface="Arial" pitchFamily="34" charset="-120"/>
              </a:rPr>
              <a:t>Hand people a finished tool and they work around it. Build it with them and they use it.</a:t>
            </a:r>
            <a:endParaRPr lang="en-US" sz="1700" dirty="0"/>
          </a:p>
        </p:txBody>
      </p:sp>
      <p:sp>
        <p:nvSpPr>
          <p:cNvPr id="21" name="Text 19"/>
          <p:cNvSpPr/>
          <p:nvPr/>
        </p:nvSpPr>
        <p:spPr>
          <a:xfrm>
            <a:off x="731520" y="6327648"/>
            <a:ext cx="10698480" cy="274320"/>
          </a:xfrm>
          <a:prstGeom prst="rect">
            <a:avLst/>
          </a:prstGeom>
          <a:noFill/>
          <a:ln/>
        </p:spPr>
        <p:txBody>
          <a:bodyPr wrap="square" lIns="0" tIns="0" rIns="0" bIns="0" rtlCol="0" anchor="ctr"/>
          <a:lstStyle/>
          <a:p>
            <a:pPr marL="0" indent="0">
              <a:buNone/>
            </a:pPr>
            <a:r>
              <a:rPr lang="en-US" sz="900" i="1" dirty="0">
                <a:solidFill>
                  <a:srgbClr val="A79C8C"/>
                </a:solidFill>
                <a:latin typeface="Arial" pitchFamily="34" charset="0"/>
                <a:ea typeface="Arial" pitchFamily="34" charset="-122"/>
                <a:cs typeface="Arial" pitchFamily="34" charset="-120"/>
              </a:rPr>
              <a:t>Participatory design: Bødker, Ehn &amp; Kyng, 1987–1991. On invisible work: Star, 1999. On why group software fails: Grudin, 1994.</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1">
    <p:bg>
      <p:bgPr>
        <a:solidFill>
          <a:srgbClr val="FAF9F6"/>
        </a:solidFill>
        <a:effectLst/>
      </p:bgPr>
    </p:bg>
    <p:spTree>
      <p:nvGrpSpPr>
        <p:cNvPr id="1" name=""/>
        <p:cNvGrpSpPr/>
        <p:nvPr/>
      </p:nvGrpSpPr>
      <p:grpSpPr>
        <a:xfrm>
          <a:off x="0" y="0"/>
          <a:ext cx="0" cy="0"/>
          <a:chOff x="0" y="0"/>
          <a:chExt cx="0" cy="0"/>
        </a:xfrm>
      </p:grpSpPr>
      <p:sp>
        <p:nvSpPr>
          <p:cNvPr id="2" name="Shape 0"/>
          <p:cNvSpPr/>
          <p:nvPr/>
        </p:nvSpPr>
        <p:spPr>
          <a:xfrm>
            <a:off x="731520" y="685800"/>
            <a:ext cx="1737360" cy="365760"/>
          </a:xfrm>
          <a:prstGeom prst="roundRect">
            <a:avLst>
              <a:gd name="adj" fmla="val 50000"/>
            </a:avLst>
          </a:prstGeom>
          <a:solidFill>
            <a:srgbClr val="3F5C66"/>
          </a:solidFill>
          <a:ln/>
        </p:spPr>
        <p:txBody>
          <a:bodyPr/>
          <a:lstStyle/>
          <a:p>
            <a:endParaRPr lang="en-US"/>
          </a:p>
        </p:txBody>
      </p:sp>
      <p:sp>
        <p:nvSpPr>
          <p:cNvPr id="3" name="Text 1"/>
          <p:cNvSpPr/>
          <p:nvPr/>
        </p:nvSpPr>
        <p:spPr>
          <a:xfrm>
            <a:off x="731520" y="685800"/>
            <a:ext cx="1737360" cy="365760"/>
          </a:xfrm>
          <a:prstGeom prst="rect">
            <a:avLst/>
          </a:prstGeom>
          <a:noFill/>
          <a:ln/>
        </p:spPr>
        <p:txBody>
          <a:bodyPr wrap="square" lIns="0" tIns="0" rIns="0" bIns="0" rtlCol="0" anchor="ctr"/>
          <a:lstStyle/>
          <a:p>
            <a:pPr marL="0" indent="0" algn="ctr">
              <a:buNone/>
            </a:pPr>
            <a:r>
              <a:rPr lang="en-US" sz="1100" b="1" kern="0" spc="100" dirty="0">
                <a:solidFill>
                  <a:srgbClr val="FFFFFF"/>
                </a:solidFill>
                <a:latin typeface="Arial" pitchFamily="34" charset="0"/>
                <a:ea typeface="Arial" pitchFamily="34" charset="-122"/>
                <a:cs typeface="Arial" pitchFamily="34" charset="-120"/>
              </a:rPr>
              <a:t>DISCUSSION</a:t>
            </a:r>
            <a:endParaRPr lang="en-US" sz="1100" dirty="0"/>
          </a:p>
        </p:txBody>
      </p:sp>
      <p:sp>
        <p:nvSpPr>
          <p:cNvPr id="4" name="Text 2"/>
          <p:cNvSpPr/>
          <p:nvPr/>
        </p:nvSpPr>
        <p:spPr>
          <a:xfrm>
            <a:off x="731520" y="1234440"/>
            <a:ext cx="10698480" cy="777240"/>
          </a:xfrm>
          <a:prstGeom prst="rect">
            <a:avLst/>
          </a:prstGeom>
          <a:noFill/>
          <a:ln/>
        </p:spPr>
        <p:txBody>
          <a:bodyPr wrap="square" lIns="0" tIns="0" rIns="0" bIns="0" rtlCol="0" anchor="ctr"/>
          <a:lstStyle/>
          <a:p>
            <a:pPr marL="0" indent="0">
              <a:buNone/>
            </a:pPr>
            <a:r>
              <a:rPr lang="en-US" sz="3000" b="1" dirty="0">
                <a:solidFill>
                  <a:srgbClr val="2B2B28"/>
                </a:solidFill>
                <a:latin typeface="Arial" pitchFamily="34" charset="0"/>
                <a:ea typeface="Arial" pitchFamily="34" charset="-122"/>
                <a:cs typeface="Arial" pitchFamily="34" charset="-120"/>
              </a:rPr>
              <a:t>Tools Currently in Use</a:t>
            </a:r>
            <a:endParaRPr lang="en-US" sz="3000" dirty="0"/>
          </a:p>
        </p:txBody>
      </p:sp>
      <p:sp>
        <p:nvSpPr>
          <p:cNvPr id="5" name="Shape 3"/>
          <p:cNvSpPr/>
          <p:nvPr/>
        </p:nvSpPr>
        <p:spPr>
          <a:xfrm>
            <a:off x="731520" y="2313432"/>
            <a:ext cx="365760" cy="365760"/>
          </a:xfrm>
          <a:prstGeom prst="roundRect">
            <a:avLst>
              <a:gd name="adj" fmla="val 15000"/>
            </a:avLst>
          </a:prstGeom>
          <a:solidFill>
            <a:srgbClr val="EAE8E3"/>
          </a:solidFill>
          <a:ln/>
        </p:spPr>
        <p:txBody>
          <a:bodyPr/>
          <a:lstStyle/>
          <a:p>
            <a:endParaRPr lang="en-US"/>
          </a:p>
        </p:txBody>
      </p:sp>
      <p:sp>
        <p:nvSpPr>
          <p:cNvPr id="6" name="Text 4"/>
          <p:cNvSpPr/>
          <p:nvPr/>
        </p:nvSpPr>
        <p:spPr>
          <a:xfrm>
            <a:off x="731520" y="231343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1</a:t>
            </a:r>
            <a:endParaRPr lang="en-US" sz="1300" dirty="0"/>
          </a:p>
        </p:txBody>
      </p:sp>
      <p:sp>
        <p:nvSpPr>
          <p:cNvPr id="7" name="Text 5"/>
          <p:cNvSpPr/>
          <p:nvPr/>
        </p:nvSpPr>
        <p:spPr>
          <a:xfrm>
            <a:off x="1280160" y="2286000"/>
            <a:ext cx="10149840" cy="1249680"/>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What tools does your lab currently cobble together for lab management — Notion, spreadsheets, Slack, paper — and what's missing?</a:t>
            </a:r>
            <a:endParaRPr lang="en-US" sz="1450" dirty="0"/>
          </a:p>
        </p:txBody>
      </p:sp>
      <p:sp>
        <p:nvSpPr>
          <p:cNvPr id="8" name="Shape 6"/>
          <p:cNvSpPr/>
          <p:nvPr/>
        </p:nvSpPr>
        <p:spPr>
          <a:xfrm>
            <a:off x="731520" y="3654552"/>
            <a:ext cx="365760" cy="365760"/>
          </a:xfrm>
          <a:prstGeom prst="roundRect">
            <a:avLst>
              <a:gd name="adj" fmla="val 15000"/>
            </a:avLst>
          </a:prstGeom>
          <a:solidFill>
            <a:srgbClr val="EAE8E3"/>
          </a:solidFill>
          <a:ln/>
        </p:spPr>
        <p:txBody>
          <a:bodyPr/>
          <a:lstStyle/>
          <a:p>
            <a:endParaRPr lang="en-US"/>
          </a:p>
        </p:txBody>
      </p:sp>
      <p:sp>
        <p:nvSpPr>
          <p:cNvPr id="9" name="Text 7"/>
          <p:cNvSpPr/>
          <p:nvPr/>
        </p:nvSpPr>
        <p:spPr>
          <a:xfrm>
            <a:off x="731520" y="365455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2</a:t>
            </a:r>
            <a:endParaRPr lang="en-US" sz="1300" dirty="0"/>
          </a:p>
        </p:txBody>
      </p:sp>
      <p:sp>
        <p:nvSpPr>
          <p:cNvPr id="10" name="Text 8"/>
          <p:cNvSpPr/>
          <p:nvPr/>
        </p:nvSpPr>
        <p:spPr>
          <a:xfrm>
            <a:off x="1280160" y="3627120"/>
            <a:ext cx="10149840" cy="1249680"/>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What's a tool you tried adopting that failed, and why didn't it stick?</a:t>
            </a:r>
            <a:endParaRPr lang="en-US" sz="1450" dirty="0"/>
          </a:p>
        </p:txBody>
      </p:sp>
      <p:sp>
        <p:nvSpPr>
          <p:cNvPr id="11" name="Shape 9"/>
          <p:cNvSpPr/>
          <p:nvPr/>
        </p:nvSpPr>
        <p:spPr>
          <a:xfrm>
            <a:off x="731520" y="4995672"/>
            <a:ext cx="365760" cy="365760"/>
          </a:xfrm>
          <a:prstGeom prst="roundRect">
            <a:avLst>
              <a:gd name="adj" fmla="val 15000"/>
            </a:avLst>
          </a:prstGeom>
          <a:solidFill>
            <a:srgbClr val="EAE8E3"/>
          </a:solidFill>
          <a:ln/>
        </p:spPr>
        <p:txBody>
          <a:bodyPr/>
          <a:lstStyle/>
          <a:p>
            <a:endParaRPr lang="en-US"/>
          </a:p>
        </p:txBody>
      </p:sp>
      <p:sp>
        <p:nvSpPr>
          <p:cNvPr id="12" name="Text 10"/>
          <p:cNvSpPr/>
          <p:nvPr/>
        </p:nvSpPr>
        <p:spPr>
          <a:xfrm>
            <a:off x="731520" y="499567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3</a:t>
            </a:r>
            <a:endParaRPr lang="en-US" sz="1300" dirty="0"/>
          </a:p>
        </p:txBody>
      </p:sp>
      <p:sp>
        <p:nvSpPr>
          <p:cNvPr id="13" name="Text 11"/>
          <p:cNvSpPr/>
          <p:nvPr/>
        </p:nvSpPr>
        <p:spPr>
          <a:xfrm>
            <a:off x="1280160" y="4968240"/>
            <a:ext cx="10149840" cy="1249680"/>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If a tool required extra data entry with no immediate payoff, would your lab actually use it consistently?</a:t>
            </a:r>
            <a:endParaRPr lang="en-US" sz="14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C17D9-ED71-95E8-B99A-2D250245B213}"/>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648116A7-32B1-766F-65C3-8BC1F74484BA}"/>
              </a:ext>
            </a:extLst>
          </p:cNvPr>
          <p:cNvSpPr/>
          <p:nvPr/>
        </p:nvSpPr>
        <p:spPr>
          <a:xfrm>
            <a:off x="731520" y="927037"/>
            <a:ext cx="10698480" cy="502920"/>
          </a:xfrm>
          <a:prstGeom prst="rect">
            <a:avLst/>
          </a:prstGeom>
          <a:noFill/>
          <a:ln/>
        </p:spPr>
        <p:txBody>
          <a:bodyPr wrap="square" lIns="0" tIns="0" rIns="0" bIns="0" rtlCol="0" anchor="ctr"/>
          <a:lstStyle/>
          <a:p>
            <a:r>
              <a:rPr lang="en-US" sz="2400" b="1" dirty="0">
                <a:latin typeface="Arial" pitchFamily="34" charset="0"/>
                <a:ea typeface="Arial" pitchFamily="34" charset="-122"/>
                <a:cs typeface="Arial" pitchFamily="34" charset="-120"/>
              </a:rPr>
              <a:t>Two fields have spent decades studying how people use tools at work </a:t>
            </a:r>
            <a:endParaRPr lang="en-US" sz="2400" b="1" dirty="0"/>
          </a:p>
        </p:txBody>
      </p:sp>
      <p:sp>
        <p:nvSpPr>
          <p:cNvPr id="4" name="Shape 2">
            <a:extLst>
              <a:ext uri="{FF2B5EF4-FFF2-40B4-BE49-F238E27FC236}">
                <a16:creationId xmlns:a16="http://schemas.microsoft.com/office/drawing/2014/main" id="{950FD4B3-0028-F790-653D-90DBF0E00E9E}"/>
              </a:ext>
            </a:extLst>
          </p:cNvPr>
          <p:cNvSpPr/>
          <p:nvPr/>
        </p:nvSpPr>
        <p:spPr>
          <a:xfrm>
            <a:off x="731520" y="1967115"/>
            <a:ext cx="5120640" cy="1783080"/>
          </a:xfrm>
          <a:prstGeom prst="roundRect">
            <a:avLst>
              <a:gd name="adj" fmla="val 4615"/>
            </a:avLst>
          </a:prstGeom>
          <a:solidFill>
            <a:srgbClr val="EAE8E3"/>
          </a:solidFill>
          <a:ln/>
        </p:spPr>
        <p:txBody>
          <a:bodyPr/>
          <a:lstStyle/>
          <a:p>
            <a:endParaRPr lang="en-US"/>
          </a:p>
        </p:txBody>
      </p:sp>
      <p:sp>
        <p:nvSpPr>
          <p:cNvPr id="5" name="Shape 3">
            <a:extLst>
              <a:ext uri="{FF2B5EF4-FFF2-40B4-BE49-F238E27FC236}">
                <a16:creationId xmlns:a16="http://schemas.microsoft.com/office/drawing/2014/main" id="{8B06B59E-7D64-4EF7-8DAF-1BCB4692F04B}"/>
              </a:ext>
            </a:extLst>
          </p:cNvPr>
          <p:cNvSpPr/>
          <p:nvPr/>
        </p:nvSpPr>
        <p:spPr>
          <a:xfrm>
            <a:off x="1005840" y="2204859"/>
            <a:ext cx="841248" cy="384048"/>
          </a:xfrm>
          <a:prstGeom prst="roundRect">
            <a:avLst>
              <a:gd name="adj" fmla="val 16667"/>
            </a:avLst>
          </a:prstGeom>
          <a:solidFill>
            <a:srgbClr val="3F5C66"/>
          </a:solidFill>
          <a:ln/>
        </p:spPr>
        <p:txBody>
          <a:bodyPr/>
          <a:lstStyle/>
          <a:p>
            <a:endParaRPr lang="en-US"/>
          </a:p>
        </p:txBody>
      </p:sp>
      <p:sp>
        <p:nvSpPr>
          <p:cNvPr id="6" name="Text 4">
            <a:extLst>
              <a:ext uri="{FF2B5EF4-FFF2-40B4-BE49-F238E27FC236}">
                <a16:creationId xmlns:a16="http://schemas.microsoft.com/office/drawing/2014/main" id="{482FDB02-F4FC-DFA5-2616-9F7A515DD008}"/>
              </a:ext>
            </a:extLst>
          </p:cNvPr>
          <p:cNvSpPr/>
          <p:nvPr/>
        </p:nvSpPr>
        <p:spPr>
          <a:xfrm>
            <a:off x="1005840" y="2204859"/>
            <a:ext cx="841248" cy="384048"/>
          </a:xfrm>
          <a:prstGeom prst="rect">
            <a:avLst/>
          </a:prstGeom>
          <a:noFill/>
          <a:ln/>
        </p:spPr>
        <p:txBody>
          <a:bodyPr wrap="square" lIns="0" tIns="0" rIns="0" bIns="0" rtlCol="0" anchor="ctr"/>
          <a:lstStyle/>
          <a:p>
            <a:pPr marL="0" indent="0" algn="ctr">
              <a:buNone/>
            </a:pPr>
            <a:r>
              <a:rPr lang="en-US" sz="1300" b="1" kern="0" spc="50" dirty="0">
                <a:solidFill>
                  <a:srgbClr val="FFFFFF"/>
                </a:solidFill>
                <a:latin typeface="Arial" pitchFamily="34" charset="0"/>
                <a:ea typeface="Arial" pitchFamily="34" charset="-122"/>
                <a:cs typeface="Arial" pitchFamily="34" charset="-120"/>
              </a:rPr>
              <a:t>STS</a:t>
            </a:r>
            <a:endParaRPr lang="en-US" sz="1300" dirty="0"/>
          </a:p>
        </p:txBody>
      </p:sp>
      <p:sp>
        <p:nvSpPr>
          <p:cNvPr id="7" name="Text 5">
            <a:extLst>
              <a:ext uri="{FF2B5EF4-FFF2-40B4-BE49-F238E27FC236}">
                <a16:creationId xmlns:a16="http://schemas.microsoft.com/office/drawing/2014/main" id="{1F5217D3-918A-6687-C5B6-B9CE5E599064}"/>
              </a:ext>
            </a:extLst>
          </p:cNvPr>
          <p:cNvSpPr/>
          <p:nvPr/>
        </p:nvSpPr>
        <p:spPr>
          <a:xfrm>
            <a:off x="1975104" y="2204859"/>
            <a:ext cx="3602736" cy="384048"/>
          </a:xfrm>
          <a:prstGeom prst="rect">
            <a:avLst/>
          </a:prstGeom>
          <a:noFill/>
          <a:ln/>
        </p:spPr>
        <p:txBody>
          <a:bodyPr wrap="square" lIns="0" tIns="0" rIns="0" bIns="0" rtlCol="0" anchor="ctr"/>
          <a:lstStyle/>
          <a:p>
            <a:pPr marL="0" indent="0">
              <a:buNone/>
            </a:pPr>
            <a:r>
              <a:rPr lang="en-US" sz="1350" b="1" dirty="0">
                <a:solidFill>
                  <a:srgbClr val="2B2B28"/>
                </a:solidFill>
                <a:latin typeface="Arial" pitchFamily="34" charset="0"/>
                <a:ea typeface="Arial" pitchFamily="34" charset="-122"/>
                <a:cs typeface="Arial" pitchFamily="34" charset="-120"/>
              </a:rPr>
              <a:t>Science and Technology Studies</a:t>
            </a:r>
            <a:endParaRPr lang="en-US" sz="1350" dirty="0"/>
          </a:p>
        </p:txBody>
      </p:sp>
      <p:sp>
        <p:nvSpPr>
          <p:cNvPr id="8" name="Text 6">
            <a:extLst>
              <a:ext uri="{FF2B5EF4-FFF2-40B4-BE49-F238E27FC236}">
                <a16:creationId xmlns:a16="http://schemas.microsoft.com/office/drawing/2014/main" id="{301CA94A-6F50-4DBC-CB4B-868FCA0B578B}"/>
              </a:ext>
            </a:extLst>
          </p:cNvPr>
          <p:cNvSpPr/>
          <p:nvPr/>
        </p:nvSpPr>
        <p:spPr>
          <a:xfrm>
            <a:off x="1005840" y="2716923"/>
            <a:ext cx="4572000" cy="868680"/>
          </a:xfrm>
          <a:prstGeom prst="rect">
            <a:avLst/>
          </a:prstGeom>
          <a:noFill/>
          <a:ln/>
        </p:spPr>
        <p:txBody>
          <a:bodyPr wrap="square" lIns="0" tIns="0" rIns="0" bIns="0" rtlCol="0" anchor="ctr"/>
          <a:lstStyle/>
          <a:p>
            <a:pPr marL="0" indent="0">
              <a:lnSpc>
                <a:spcPct val="120000"/>
              </a:lnSpc>
              <a:buNone/>
            </a:pPr>
            <a:r>
              <a:rPr lang="en-US" sz="1150" dirty="0">
                <a:solidFill>
                  <a:srgbClr val="5B5750"/>
                </a:solidFill>
                <a:latin typeface="Arial" pitchFamily="34" charset="0"/>
                <a:ea typeface="Arial" pitchFamily="34" charset="-122"/>
                <a:cs typeface="Arial" pitchFamily="34" charset="-120"/>
              </a:rPr>
              <a:t>Looks at how science really gets done. The equipment, the record-keeping, who defers to whom. Not the version that ends up in the methods section. Most of what holds a lab together was never designed. It accumulated.</a:t>
            </a:r>
            <a:endParaRPr lang="en-US" sz="1150" dirty="0"/>
          </a:p>
        </p:txBody>
      </p:sp>
      <p:sp>
        <p:nvSpPr>
          <p:cNvPr id="9" name="Shape 7">
            <a:extLst>
              <a:ext uri="{FF2B5EF4-FFF2-40B4-BE49-F238E27FC236}">
                <a16:creationId xmlns:a16="http://schemas.microsoft.com/office/drawing/2014/main" id="{CAC07591-2B3C-904A-0D42-B0779F4F2192}"/>
              </a:ext>
            </a:extLst>
          </p:cNvPr>
          <p:cNvSpPr/>
          <p:nvPr/>
        </p:nvSpPr>
        <p:spPr>
          <a:xfrm>
            <a:off x="6309360" y="1967115"/>
            <a:ext cx="5120640" cy="1783080"/>
          </a:xfrm>
          <a:prstGeom prst="roundRect">
            <a:avLst>
              <a:gd name="adj" fmla="val 4615"/>
            </a:avLst>
          </a:prstGeom>
          <a:solidFill>
            <a:srgbClr val="EAE8E3"/>
          </a:solidFill>
          <a:ln/>
        </p:spPr>
        <p:txBody>
          <a:bodyPr/>
          <a:lstStyle/>
          <a:p>
            <a:endParaRPr lang="en-US"/>
          </a:p>
        </p:txBody>
      </p:sp>
      <p:sp>
        <p:nvSpPr>
          <p:cNvPr id="10" name="Shape 8">
            <a:extLst>
              <a:ext uri="{FF2B5EF4-FFF2-40B4-BE49-F238E27FC236}">
                <a16:creationId xmlns:a16="http://schemas.microsoft.com/office/drawing/2014/main" id="{D22E6BA3-2324-6A55-498B-2895CCF652E5}"/>
              </a:ext>
            </a:extLst>
          </p:cNvPr>
          <p:cNvSpPr/>
          <p:nvPr/>
        </p:nvSpPr>
        <p:spPr>
          <a:xfrm>
            <a:off x="6583680" y="2204859"/>
            <a:ext cx="841248" cy="384048"/>
          </a:xfrm>
          <a:prstGeom prst="roundRect">
            <a:avLst>
              <a:gd name="adj" fmla="val 16667"/>
            </a:avLst>
          </a:prstGeom>
          <a:solidFill>
            <a:srgbClr val="3F5C66"/>
          </a:solidFill>
          <a:ln/>
        </p:spPr>
        <p:txBody>
          <a:bodyPr/>
          <a:lstStyle/>
          <a:p>
            <a:endParaRPr lang="en-US"/>
          </a:p>
        </p:txBody>
      </p:sp>
      <p:sp>
        <p:nvSpPr>
          <p:cNvPr id="11" name="Text 9">
            <a:extLst>
              <a:ext uri="{FF2B5EF4-FFF2-40B4-BE49-F238E27FC236}">
                <a16:creationId xmlns:a16="http://schemas.microsoft.com/office/drawing/2014/main" id="{814AFBE8-D076-EBAB-C2F4-5FEA25A3D084}"/>
              </a:ext>
            </a:extLst>
          </p:cNvPr>
          <p:cNvSpPr/>
          <p:nvPr/>
        </p:nvSpPr>
        <p:spPr>
          <a:xfrm>
            <a:off x="6583680" y="2204859"/>
            <a:ext cx="841248" cy="384048"/>
          </a:xfrm>
          <a:prstGeom prst="rect">
            <a:avLst/>
          </a:prstGeom>
          <a:noFill/>
          <a:ln/>
        </p:spPr>
        <p:txBody>
          <a:bodyPr wrap="square" lIns="0" tIns="0" rIns="0" bIns="0" rtlCol="0" anchor="ctr"/>
          <a:lstStyle/>
          <a:p>
            <a:pPr marL="0" indent="0" algn="ctr">
              <a:buNone/>
            </a:pPr>
            <a:r>
              <a:rPr lang="en-US" sz="1300" b="1" kern="0" spc="50" dirty="0">
                <a:solidFill>
                  <a:srgbClr val="FFFFFF"/>
                </a:solidFill>
                <a:latin typeface="Arial" pitchFamily="34" charset="0"/>
                <a:ea typeface="Arial" pitchFamily="34" charset="-122"/>
                <a:cs typeface="Arial" pitchFamily="34" charset="-120"/>
              </a:rPr>
              <a:t>CSCW</a:t>
            </a:r>
            <a:endParaRPr lang="en-US" sz="1300" dirty="0"/>
          </a:p>
        </p:txBody>
      </p:sp>
      <p:sp>
        <p:nvSpPr>
          <p:cNvPr id="12" name="Text 10">
            <a:extLst>
              <a:ext uri="{FF2B5EF4-FFF2-40B4-BE49-F238E27FC236}">
                <a16:creationId xmlns:a16="http://schemas.microsoft.com/office/drawing/2014/main" id="{545FF12F-0943-2B52-AF2E-64B846B38097}"/>
              </a:ext>
            </a:extLst>
          </p:cNvPr>
          <p:cNvSpPr/>
          <p:nvPr/>
        </p:nvSpPr>
        <p:spPr>
          <a:xfrm>
            <a:off x="7552944" y="2204859"/>
            <a:ext cx="3602736" cy="384048"/>
          </a:xfrm>
          <a:prstGeom prst="rect">
            <a:avLst/>
          </a:prstGeom>
          <a:noFill/>
          <a:ln/>
        </p:spPr>
        <p:txBody>
          <a:bodyPr wrap="square" lIns="0" tIns="0" rIns="0" bIns="0" rtlCol="0" anchor="ctr"/>
          <a:lstStyle/>
          <a:p>
            <a:pPr marL="0" indent="0">
              <a:buNone/>
            </a:pPr>
            <a:r>
              <a:rPr lang="en-US" sz="1350" b="1" dirty="0">
                <a:solidFill>
                  <a:srgbClr val="2B2B28"/>
                </a:solidFill>
                <a:latin typeface="Arial" pitchFamily="34" charset="0"/>
                <a:ea typeface="Arial" pitchFamily="34" charset="-122"/>
                <a:cs typeface="Arial" pitchFamily="34" charset="-120"/>
              </a:rPr>
              <a:t>Computer-Supported Cooperative Work</a:t>
            </a:r>
            <a:endParaRPr lang="en-US" sz="1350" dirty="0"/>
          </a:p>
        </p:txBody>
      </p:sp>
      <p:sp>
        <p:nvSpPr>
          <p:cNvPr id="13" name="Text 11">
            <a:extLst>
              <a:ext uri="{FF2B5EF4-FFF2-40B4-BE49-F238E27FC236}">
                <a16:creationId xmlns:a16="http://schemas.microsoft.com/office/drawing/2014/main" id="{275A8EA8-3CA2-A1A7-5127-9830B1885814}"/>
              </a:ext>
            </a:extLst>
          </p:cNvPr>
          <p:cNvSpPr/>
          <p:nvPr/>
        </p:nvSpPr>
        <p:spPr>
          <a:xfrm>
            <a:off x="6583680" y="2716923"/>
            <a:ext cx="4572000" cy="868680"/>
          </a:xfrm>
          <a:prstGeom prst="rect">
            <a:avLst/>
          </a:prstGeom>
          <a:noFill/>
          <a:ln/>
        </p:spPr>
        <p:txBody>
          <a:bodyPr wrap="square" lIns="0" tIns="0" rIns="0" bIns="0" rtlCol="0" anchor="ctr"/>
          <a:lstStyle/>
          <a:p>
            <a:pPr marL="0" indent="0">
              <a:lnSpc>
                <a:spcPct val="120000"/>
              </a:lnSpc>
              <a:buNone/>
            </a:pPr>
            <a:r>
              <a:rPr lang="en-US" sz="1150" dirty="0">
                <a:solidFill>
                  <a:srgbClr val="5B5750"/>
                </a:solidFill>
                <a:latin typeface="Arial" pitchFamily="34" charset="0"/>
                <a:ea typeface="Arial" pitchFamily="34" charset="-122"/>
                <a:cs typeface="Arial" pitchFamily="34" charset="-120"/>
              </a:rPr>
              <a:t>Started in the 1980s, when it became obvious that software built for groups kept failing. Forty years of asking why. If you want to know in advance why your lab wiki died, it's in there.</a:t>
            </a:r>
            <a:endParaRPr lang="en-US" sz="1150" dirty="0"/>
          </a:p>
        </p:txBody>
      </p:sp>
      <p:sp>
        <p:nvSpPr>
          <p:cNvPr id="14" name="Shape 12">
            <a:extLst>
              <a:ext uri="{FF2B5EF4-FFF2-40B4-BE49-F238E27FC236}">
                <a16:creationId xmlns:a16="http://schemas.microsoft.com/office/drawing/2014/main" id="{236F6F1E-E131-69CC-70A0-46E0D4D57EED}"/>
              </a:ext>
            </a:extLst>
          </p:cNvPr>
          <p:cNvSpPr/>
          <p:nvPr/>
        </p:nvSpPr>
        <p:spPr>
          <a:xfrm>
            <a:off x="3291840" y="3859923"/>
            <a:ext cx="2377440" cy="301752"/>
          </a:xfrm>
          <a:prstGeom prst="line">
            <a:avLst/>
          </a:prstGeom>
          <a:noFill/>
          <a:ln w="19050">
            <a:solidFill>
              <a:srgbClr val="E4E0D6"/>
            </a:solidFill>
            <a:prstDash val="solid"/>
            <a:tailEnd type="triangle"/>
          </a:ln>
        </p:spPr>
        <p:txBody>
          <a:bodyPr/>
          <a:lstStyle/>
          <a:p>
            <a:endParaRPr lang="en-US"/>
          </a:p>
        </p:txBody>
      </p:sp>
      <p:sp>
        <p:nvSpPr>
          <p:cNvPr id="15" name="Shape 13">
            <a:extLst>
              <a:ext uri="{FF2B5EF4-FFF2-40B4-BE49-F238E27FC236}">
                <a16:creationId xmlns:a16="http://schemas.microsoft.com/office/drawing/2014/main" id="{BC7285CB-7704-A41C-C2D3-948259A703A7}"/>
              </a:ext>
            </a:extLst>
          </p:cNvPr>
          <p:cNvSpPr/>
          <p:nvPr/>
        </p:nvSpPr>
        <p:spPr>
          <a:xfrm flipH="1">
            <a:off x="6492240" y="3859923"/>
            <a:ext cx="2377440" cy="301752"/>
          </a:xfrm>
          <a:prstGeom prst="line">
            <a:avLst/>
          </a:prstGeom>
          <a:noFill/>
          <a:ln w="19050">
            <a:solidFill>
              <a:srgbClr val="E4E0D6"/>
            </a:solidFill>
            <a:prstDash val="solid"/>
            <a:tailEnd type="triangle"/>
          </a:ln>
        </p:spPr>
        <p:txBody>
          <a:bodyPr/>
          <a:lstStyle/>
          <a:p>
            <a:endParaRPr lang="en-US"/>
          </a:p>
        </p:txBody>
      </p:sp>
      <p:sp>
        <p:nvSpPr>
          <p:cNvPr id="16" name="Shape 14">
            <a:extLst>
              <a:ext uri="{FF2B5EF4-FFF2-40B4-BE49-F238E27FC236}">
                <a16:creationId xmlns:a16="http://schemas.microsoft.com/office/drawing/2014/main" id="{173F406D-7A80-24EC-ACAA-901D9A92195B}"/>
              </a:ext>
            </a:extLst>
          </p:cNvPr>
          <p:cNvSpPr/>
          <p:nvPr/>
        </p:nvSpPr>
        <p:spPr>
          <a:xfrm>
            <a:off x="731520" y="4253115"/>
            <a:ext cx="10698480" cy="804672"/>
          </a:xfrm>
          <a:prstGeom prst="roundRect">
            <a:avLst>
              <a:gd name="adj" fmla="val 10227"/>
            </a:avLst>
          </a:prstGeom>
          <a:solidFill>
            <a:srgbClr val="3F5C66"/>
          </a:solidFill>
          <a:ln/>
        </p:spPr>
        <p:txBody>
          <a:bodyPr/>
          <a:lstStyle/>
          <a:p>
            <a:endParaRPr lang="en-US"/>
          </a:p>
        </p:txBody>
      </p:sp>
      <p:sp>
        <p:nvSpPr>
          <p:cNvPr id="17" name="Text 15">
            <a:extLst>
              <a:ext uri="{FF2B5EF4-FFF2-40B4-BE49-F238E27FC236}">
                <a16:creationId xmlns:a16="http://schemas.microsoft.com/office/drawing/2014/main" id="{4A9FAA87-DAD4-EE44-F2EA-05B02F17BE30}"/>
              </a:ext>
            </a:extLst>
          </p:cNvPr>
          <p:cNvSpPr/>
          <p:nvPr/>
        </p:nvSpPr>
        <p:spPr>
          <a:xfrm>
            <a:off x="1143000" y="4253115"/>
            <a:ext cx="9875520" cy="804672"/>
          </a:xfrm>
          <a:prstGeom prst="rect">
            <a:avLst/>
          </a:prstGeom>
          <a:noFill/>
          <a:ln/>
        </p:spPr>
        <p:txBody>
          <a:bodyPr wrap="square" lIns="0" tIns="0" rIns="0" bIns="0" rtlCol="0" anchor="ctr"/>
          <a:lstStyle/>
          <a:p>
            <a:pPr marL="0" indent="0">
              <a:lnSpc>
                <a:spcPct val="115000"/>
              </a:lnSpc>
              <a:buNone/>
            </a:pPr>
            <a:r>
              <a:rPr lang="en-US" sz="1700" dirty="0">
                <a:solidFill>
                  <a:srgbClr val="FFFFFF"/>
                </a:solidFill>
                <a:latin typeface="Arial" pitchFamily="34" charset="0"/>
                <a:ea typeface="Arial" pitchFamily="34" charset="-122"/>
                <a:cs typeface="Arial" pitchFamily="34" charset="-120"/>
              </a:rPr>
              <a:t>Hand people a finished tool and they work around it. Build it with them and they use it.</a:t>
            </a:r>
            <a:endParaRPr lang="en-US" sz="1700" dirty="0"/>
          </a:p>
        </p:txBody>
      </p:sp>
      <p:sp>
        <p:nvSpPr>
          <p:cNvPr id="18" name="Text 16">
            <a:extLst>
              <a:ext uri="{FF2B5EF4-FFF2-40B4-BE49-F238E27FC236}">
                <a16:creationId xmlns:a16="http://schemas.microsoft.com/office/drawing/2014/main" id="{B4B5D7D4-C0F6-32FA-1543-01EEAAEBE51F}"/>
              </a:ext>
            </a:extLst>
          </p:cNvPr>
          <p:cNvSpPr/>
          <p:nvPr/>
        </p:nvSpPr>
        <p:spPr>
          <a:xfrm>
            <a:off x="731520" y="5204091"/>
            <a:ext cx="10698480" cy="274320"/>
          </a:xfrm>
          <a:prstGeom prst="rect">
            <a:avLst/>
          </a:prstGeom>
          <a:noFill/>
          <a:ln/>
        </p:spPr>
        <p:txBody>
          <a:bodyPr wrap="square" lIns="0" tIns="0" rIns="0" bIns="0" rtlCol="0" anchor="ctr"/>
          <a:lstStyle/>
          <a:p>
            <a:pPr marL="0" indent="0">
              <a:buNone/>
            </a:pPr>
            <a:r>
              <a:rPr lang="en-US" sz="1100" i="1" dirty="0">
                <a:solidFill>
                  <a:srgbClr val="5B5750"/>
                </a:solidFill>
                <a:latin typeface="Arial" pitchFamily="34" charset="0"/>
                <a:ea typeface="Arial" pitchFamily="34" charset="-122"/>
                <a:cs typeface="Arial" pitchFamily="34" charset="-120"/>
              </a:rPr>
              <a:t>That idea has a name, participatory design, and it goes back to Scandinavian factories and offices in the 1970s where the workers helped design the software.</a:t>
            </a:r>
            <a:endParaRPr lang="en-US" sz="1100" dirty="0"/>
          </a:p>
        </p:txBody>
      </p:sp>
      <p:sp>
        <p:nvSpPr>
          <p:cNvPr id="21" name="Text 19">
            <a:extLst>
              <a:ext uri="{FF2B5EF4-FFF2-40B4-BE49-F238E27FC236}">
                <a16:creationId xmlns:a16="http://schemas.microsoft.com/office/drawing/2014/main" id="{87539B5C-605A-2B6E-7C98-02BA70EE1E19}"/>
              </a:ext>
            </a:extLst>
          </p:cNvPr>
          <p:cNvSpPr/>
          <p:nvPr/>
        </p:nvSpPr>
        <p:spPr>
          <a:xfrm>
            <a:off x="731520" y="6327648"/>
            <a:ext cx="10698480" cy="274320"/>
          </a:xfrm>
          <a:prstGeom prst="rect">
            <a:avLst/>
          </a:prstGeom>
          <a:noFill/>
          <a:ln/>
        </p:spPr>
        <p:txBody>
          <a:bodyPr wrap="square" lIns="0" tIns="0" rIns="0" bIns="0" rtlCol="0" anchor="ctr"/>
          <a:lstStyle/>
          <a:p>
            <a:pPr marL="0" indent="0">
              <a:buNone/>
            </a:pPr>
            <a:r>
              <a:rPr lang="en-US" sz="900" i="1" dirty="0">
                <a:solidFill>
                  <a:srgbClr val="A79C8C"/>
                </a:solidFill>
                <a:latin typeface="Arial" pitchFamily="34" charset="0"/>
                <a:ea typeface="Arial" pitchFamily="34" charset="-122"/>
                <a:cs typeface="Arial" pitchFamily="34" charset="-120"/>
              </a:rPr>
              <a:t>Participatory design: Bødker, Ehn &amp; Kyng, 1987–1991. On invisible work: Star, 1999. On why group software fails: Grudin, 1994.</a:t>
            </a:r>
            <a:endParaRPr lang="en-US" sz="900" dirty="0"/>
          </a:p>
        </p:txBody>
      </p:sp>
    </p:spTree>
    <p:extLst>
      <p:ext uri="{BB962C8B-B14F-4D97-AF65-F5344CB8AC3E}">
        <p14:creationId xmlns:p14="http://schemas.microsoft.com/office/powerpoint/2010/main" val="1673974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6">
    <p:bg>
      <p:bgPr>
        <a:solidFill>
          <a:srgbClr val="FAF9F6"/>
        </a:solidFill>
        <a:effectLst/>
      </p:bgPr>
    </p:bg>
    <p:spTree>
      <p:nvGrpSpPr>
        <p:cNvPr id="1" name=""/>
        <p:cNvGrpSpPr/>
        <p:nvPr/>
      </p:nvGrpSpPr>
      <p:grpSpPr>
        <a:xfrm>
          <a:off x="0" y="0"/>
          <a:ext cx="0" cy="0"/>
          <a:chOff x="0" y="0"/>
          <a:chExt cx="0" cy="0"/>
        </a:xfrm>
      </p:grpSpPr>
      <p:sp>
        <p:nvSpPr>
          <p:cNvPr id="2" name="Text 0"/>
          <p:cNvSpPr/>
          <p:nvPr/>
        </p:nvSpPr>
        <p:spPr>
          <a:xfrm>
            <a:off x="731520" y="822960"/>
            <a:ext cx="3840480" cy="1005840"/>
          </a:xfrm>
          <a:prstGeom prst="rect">
            <a:avLst/>
          </a:prstGeom>
          <a:noFill/>
          <a:ln/>
        </p:spPr>
        <p:txBody>
          <a:bodyPr wrap="square" lIns="0" tIns="0" rIns="0" bIns="0" rtlCol="0" anchor="ctr"/>
          <a:lstStyle/>
          <a:p>
            <a:pPr marL="0" indent="0">
              <a:buNone/>
            </a:pPr>
            <a:r>
              <a:rPr lang="en-US" sz="2600" b="1" dirty="0">
                <a:solidFill>
                  <a:srgbClr val="2B2B28"/>
                </a:solidFill>
                <a:latin typeface="Arial" pitchFamily="34" charset="0"/>
                <a:ea typeface="Arial" pitchFamily="34" charset="-122"/>
                <a:cs typeface="Arial" pitchFamily="34" charset="-120"/>
              </a:rPr>
              <a:t>Build it with people, not for them</a:t>
            </a:r>
            <a:endParaRPr lang="en-US" sz="2600" dirty="0"/>
          </a:p>
        </p:txBody>
      </p:sp>
      <p:sp>
        <p:nvSpPr>
          <p:cNvPr id="3" name="Text 1"/>
          <p:cNvSpPr/>
          <p:nvPr/>
        </p:nvSpPr>
        <p:spPr>
          <a:xfrm>
            <a:off x="731520" y="1828800"/>
            <a:ext cx="3840480" cy="3749040"/>
          </a:xfrm>
          <a:prstGeom prst="rect">
            <a:avLst/>
          </a:prstGeom>
          <a:noFill/>
          <a:ln/>
        </p:spPr>
        <p:txBody>
          <a:bodyPr wrap="square" lIns="0" tIns="0" rIns="0" bIns="0" rtlCol="0" anchor="ctr"/>
          <a:lstStyle/>
          <a:p>
            <a:pPr marL="0" indent="0">
              <a:lnSpc>
                <a:spcPct val="130000"/>
              </a:lnSpc>
              <a:buNone/>
            </a:pPr>
            <a:r>
              <a:rPr lang="en-US" sz="1300" dirty="0">
                <a:solidFill>
                  <a:srgbClr val="5B5750"/>
                </a:solidFill>
                <a:latin typeface="Arial" pitchFamily="34" charset="0"/>
                <a:ea typeface="Arial" pitchFamily="34" charset="-122"/>
                <a:cs typeface="Arial" pitchFamily="34" charset="-120"/>
              </a:rPr>
              <a:t>The infrastructure everyone relies on is mostly invisible …which means nobody designed it on purpose, and nobody can tell you how it works.</a:t>
            </a:r>
            <a:endParaRPr lang="en-US" sz="1300" dirty="0"/>
          </a:p>
          <a:p>
            <a:pPr marL="0" indent="0">
              <a:lnSpc>
                <a:spcPct val="130000"/>
              </a:lnSpc>
              <a:buNone/>
            </a:pPr>
            <a:endParaRPr lang="en-US" sz="1300" dirty="0"/>
          </a:p>
          <a:p>
            <a:pPr marL="0" indent="0">
              <a:lnSpc>
                <a:spcPct val="130000"/>
              </a:lnSpc>
              <a:buNone/>
            </a:pPr>
            <a:r>
              <a:rPr lang="en-US" sz="1300" dirty="0">
                <a:solidFill>
                  <a:srgbClr val="5B5750"/>
                </a:solidFill>
                <a:latin typeface="Arial" pitchFamily="34" charset="0"/>
                <a:ea typeface="Arial" pitchFamily="34" charset="-122"/>
                <a:cs typeface="Arial" pitchFamily="34" charset="-120"/>
              </a:rPr>
              <a:t>The oldest lesson in workplace system design is that the people who'll use a system have to help build it. </a:t>
            </a:r>
            <a:endParaRPr lang="en-US" sz="1300" dirty="0"/>
          </a:p>
        </p:txBody>
      </p:sp>
      <p:sp>
        <p:nvSpPr>
          <p:cNvPr id="4" name="Text 2"/>
          <p:cNvSpPr/>
          <p:nvPr/>
        </p:nvSpPr>
        <p:spPr>
          <a:xfrm>
            <a:off x="731520" y="5806440"/>
            <a:ext cx="3840480" cy="548640"/>
          </a:xfrm>
          <a:prstGeom prst="rect">
            <a:avLst/>
          </a:prstGeom>
          <a:noFill/>
          <a:ln/>
        </p:spPr>
        <p:txBody>
          <a:bodyPr wrap="square" lIns="0" tIns="0" rIns="0" bIns="0" rtlCol="0" anchor="ctr"/>
          <a:lstStyle/>
          <a:p>
            <a:pPr marL="0" indent="0">
              <a:lnSpc>
                <a:spcPct val="120000"/>
              </a:lnSpc>
              <a:buNone/>
            </a:pPr>
            <a:r>
              <a:rPr lang="en-US" sz="1000" i="1" dirty="0">
                <a:solidFill>
                  <a:srgbClr val="A79C8C"/>
                </a:solidFill>
                <a:latin typeface="Arial" pitchFamily="34" charset="0"/>
                <a:ea typeface="Arial" pitchFamily="34" charset="-122"/>
                <a:cs typeface="Arial" pitchFamily="34" charset="-120"/>
              </a:rPr>
              <a:t>Star, 1999 · Bødker, Ehn &amp; Kyng, 1987–91 · Taylor, 2006, in Nguyen &amp; Meek, 2015</a:t>
            </a:r>
            <a:endParaRPr lang="en-US" sz="1000" dirty="0"/>
          </a:p>
        </p:txBody>
      </p:sp>
      <p:sp>
        <p:nvSpPr>
          <p:cNvPr id="5" name="Text 3"/>
          <p:cNvSpPr/>
          <p:nvPr/>
        </p:nvSpPr>
        <p:spPr>
          <a:xfrm>
            <a:off x="5029200" y="1005840"/>
            <a:ext cx="6400800" cy="292608"/>
          </a:xfrm>
          <a:prstGeom prst="rect">
            <a:avLst/>
          </a:prstGeom>
          <a:noFill/>
          <a:ln/>
        </p:spPr>
        <p:txBody>
          <a:bodyPr wrap="square" lIns="0" tIns="0" rIns="0" bIns="0" rtlCol="0" anchor="ctr"/>
          <a:lstStyle/>
          <a:p>
            <a:pPr marL="0" indent="0">
              <a:buNone/>
            </a:pPr>
            <a:r>
              <a:rPr lang="en-US" sz="1200" b="1" kern="0" spc="60" dirty="0">
                <a:solidFill>
                  <a:srgbClr val="A79C8C"/>
                </a:solidFill>
                <a:latin typeface="Arial" pitchFamily="34" charset="0"/>
                <a:ea typeface="Arial" pitchFamily="34" charset="-122"/>
                <a:cs typeface="Arial" pitchFamily="34" charset="-120"/>
              </a:rPr>
              <a:t>BUILT FOR THE LAB</a:t>
            </a:r>
            <a:endParaRPr lang="en-US" sz="1200" dirty="0"/>
          </a:p>
        </p:txBody>
      </p:sp>
      <p:sp>
        <p:nvSpPr>
          <p:cNvPr id="6" name="Shape 4"/>
          <p:cNvSpPr/>
          <p:nvPr/>
        </p:nvSpPr>
        <p:spPr>
          <a:xfrm>
            <a:off x="5614416" y="1709928"/>
            <a:ext cx="1133856" cy="694944"/>
          </a:xfrm>
          <a:prstGeom prst="roundRect">
            <a:avLst>
              <a:gd name="adj" fmla="val 10526"/>
            </a:avLst>
          </a:prstGeom>
          <a:solidFill>
            <a:srgbClr val="EAE8E3"/>
          </a:solidFill>
          <a:ln/>
        </p:spPr>
        <p:txBody>
          <a:bodyPr/>
          <a:lstStyle/>
          <a:p>
            <a:endParaRPr lang="en-US"/>
          </a:p>
        </p:txBody>
      </p:sp>
      <p:sp>
        <p:nvSpPr>
          <p:cNvPr id="7" name="Text 5"/>
          <p:cNvSpPr/>
          <p:nvPr/>
        </p:nvSpPr>
        <p:spPr>
          <a:xfrm>
            <a:off x="5614416" y="1709928"/>
            <a:ext cx="1133856" cy="694944"/>
          </a:xfrm>
          <a:prstGeom prst="rect">
            <a:avLst/>
          </a:prstGeom>
          <a:noFill/>
          <a:ln/>
        </p:spPr>
        <p:txBody>
          <a:bodyPr wrap="square" lIns="0" tIns="0" rIns="0" bIns="0" rtlCol="0" anchor="ctr"/>
          <a:lstStyle/>
          <a:p>
            <a:pPr marL="0" indent="0" algn="ctr">
              <a:buNone/>
            </a:pPr>
            <a:r>
              <a:rPr lang="en-US" sz="1150" b="1" dirty="0">
                <a:solidFill>
                  <a:srgbClr val="2B2B28"/>
                </a:solidFill>
                <a:latin typeface="Arial" pitchFamily="34" charset="0"/>
                <a:ea typeface="Arial" pitchFamily="34" charset="-122"/>
                <a:cs typeface="Arial" pitchFamily="34" charset="-120"/>
              </a:rPr>
              <a:t>builders</a:t>
            </a:r>
            <a:endParaRPr lang="en-US" sz="1150" dirty="0"/>
          </a:p>
        </p:txBody>
      </p:sp>
      <p:sp>
        <p:nvSpPr>
          <p:cNvPr id="8" name="Shape 6"/>
          <p:cNvSpPr/>
          <p:nvPr/>
        </p:nvSpPr>
        <p:spPr>
          <a:xfrm>
            <a:off x="9070848" y="1709928"/>
            <a:ext cx="1133856" cy="694944"/>
          </a:xfrm>
          <a:prstGeom prst="roundRect">
            <a:avLst>
              <a:gd name="adj" fmla="val 10526"/>
            </a:avLst>
          </a:prstGeom>
          <a:solidFill>
            <a:srgbClr val="EAE8E3"/>
          </a:solidFill>
          <a:ln/>
        </p:spPr>
        <p:txBody>
          <a:bodyPr/>
          <a:lstStyle/>
          <a:p>
            <a:endParaRPr lang="en-US"/>
          </a:p>
        </p:txBody>
      </p:sp>
      <p:sp>
        <p:nvSpPr>
          <p:cNvPr id="9" name="Text 7"/>
          <p:cNvSpPr/>
          <p:nvPr/>
        </p:nvSpPr>
        <p:spPr>
          <a:xfrm>
            <a:off x="9070848" y="1709928"/>
            <a:ext cx="1133856" cy="694944"/>
          </a:xfrm>
          <a:prstGeom prst="rect">
            <a:avLst/>
          </a:prstGeom>
          <a:noFill/>
          <a:ln/>
        </p:spPr>
        <p:txBody>
          <a:bodyPr wrap="square" lIns="0" tIns="0" rIns="0" bIns="0" rtlCol="0" anchor="ctr"/>
          <a:lstStyle/>
          <a:p>
            <a:pPr marL="0" indent="0" algn="ctr">
              <a:buNone/>
            </a:pPr>
            <a:r>
              <a:rPr lang="en-US" sz="1150" b="1" dirty="0">
                <a:solidFill>
                  <a:srgbClr val="2B2B28"/>
                </a:solidFill>
                <a:latin typeface="Arial" pitchFamily="34" charset="0"/>
                <a:ea typeface="Arial" pitchFamily="34" charset="-122"/>
                <a:cs typeface="Arial" pitchFamily="34" charset="-120"/>
              </a:rPr>
              <a:t>the lab</a:t>
            </a:r>
            <a:endParaRPr lang="en-US" sz="1150" dirty="0"/>
          </a:p>
        </p:txBody>
      </p:sp>
      <p:sp>
        <p:nvSpPr>
          <p:cNvPr id="10" name="Shape 8"/>
          <p:cNvSpPr/>
          <p:nvPr/>
        </p:nvSpPr>
        <p:spPr>
          <a:xfrm>
            <a:off x="6748272" y="2057400"/>
            <a:ext cx="2322576" cy="0"/>
          </a:xfrm>
          <a:prstGeom prst="line">
            <a:avLst/>
          </a:prstGeom>
          <a:noFill/>
          <a:ln w="19050">
            <a:solidFill>
              <a:srgbClr val="E4E0D6"/>
            </a:solidFill>
            <a:prstDash val="solid"/>
            <a:tailEnd type="triangle"/>
          </a:ln>
        </p:spPr>
        <p:txBody>
          <a:bodyPr/>
          <a:lstStyle/>
          <a:p>
            <a:endParaRPr lang="en-US"/>
          </a:p>
        </p:txBody>
      </p:sp>
      <p:sp>
        <p:nvSpPr>
          <p:cNvPr id="11" name="Text 9"/>
          <p:cNvSpPr/>
          <p:nvPr/>
        </p:nvSpPr>
        <p:spPr>
          <a:xfrm>
            <a:off x="5029200" y="2560320"/>
            <a:ext cx="6400800" cy="274320"/>
          </a:xfrm>
          <a:prstGeom prst="rect">
            <a:avLst/>
          </a:prstGeom>
          <a:noFill/>
          <a:ln/>
        </p:spPr>
        <p:txBody>
          <a:bodyPr wrap="square" lIns="0" tIns="0" rIns="0" bIns="0" rtlCol="0" anchor="ctr"/>
          <a:lstStyle/>
          <a:p>
            <a:pPr marL="0" indent="0" algn="ctr">
              <a:buNone/>
            </a:pPr>
            <a:r>
              <a:rPr lang="en-US" sz="1050" i="1" dirty="0">
                <a:solidFill>
                  <a:srgbClr val="A79C8C"/>
                </a:solidFill>
                <a:latin typeface="Arial" pitchFamily="34" charset="0"/>
                <a:ea typeface="Arial" pitchFamily="34" charset="-122"/>
                <a:cs typeface="Arial" pitchFamily="34" charset="-120"/>
              </a:rPr>
              <a:t>handed over finished</a:t>
            </a:r>
            <a:endParaRPr lang="en-US" sz="1050" dirty="0"/>
          </a:p>
        </p:txBody>
      </p:sp>
      <p:sp>
        <p:nvSpPr>
          <p:cNvPr id="12" name="Text 10"/>
          <p:cNvSpPr/>
          <p:nvPr/>
        </p:nvSpPr>
        <p:spPr>
          <a:xfrm>
            <a:off x="5029200" y="3383280"/>
            <a:ext cx="6400800" cy="292608"/>
          </a:xfrm>
          <a:prstGeom prst="rect">
            <a:avLst/>
          </a:prstGeom>
          <a:noFill/>
          <a:ln/>
        </p:spPr>
        <p:txBody>
          <a:bodyPr wrap="square" lIns="0" tIns="0" rIns="0" bIns="0" rtlCol="0" anchor="ctr"/>
          <a:lstStyle/>
          <a:p>
            <a:pPr marL="0" indent="0">
              <a:buNone/>
            </a:pPr>
            <a:r>
              <a:rPr lang="en-US" sz="1200" b="1" kern="0" spc="60" dirty="0">
                <a:solidFill>
                  <a:srgbClr val="3F5C66"/>
                </a:solidFill>
                <a:latin typeface="Arial" pitchFamily="34" charset="0"/>
                <a:ea typeface="Arial" pitchFamily="34" charset="-122"/>
                <a:cs typeface="Arial" pitchFamily="34" charset="-120"/>
              </a:rPr>
              <a:t>BUILT WITH THE LAB</a:t>
            </a:r>
            <a:endParaRPr lang="en-US" sz="1200" dirty="0"/>
          </a:p>
        </p:txBody>
      </p:sp>
      <p:sp>
        <p:nvSpPr>
          <p:cNvPr id="13" name="Shape 11"/>
          <p:cNvSpPr/>
          <p:nvPr/>
        </p:nvSpPr>
        <p:spPr>
          <a:xfrm>
            <a:off x="5614416" y="4087368"/>
            <a:ext cx="1133856" cy="694944"/>
          </a:xfrm>
          <a:prstGeom prst="roundRect">
            <a:avLst>
              <a:gd name="adj" fmla="val 10526"/>
            </a:avLst>
          </a:prstGeom>
          <a:solidFill>
            <a:srgbClr val="EAE8E3"/>
          </a:solidFill>
          <a:ln/>
        </p:spPr>
        <p:txBody>
          <a:bodyPr/>
          <a:lstStyle/>
          <a:p>
            <a:endParaRPr lang="en-US"/>
          </a:p>
        </p:txBody>
      </p:sp>
      <p:sp>
        <p:nvSpPr>
          <p:cNvPr id="14" name="Text 12"/>
          <p:cNvSpPr/>
          <p:nvPr/>
        </p:nvSpPr>
        <p:spPr>
          <a:xfrm>
            <a:off x="5614416" y="4087368"/>
            <a:ext cx="1133856" cy="694944"/>
          </a:xfrm>
          <a:prstGeom prst="rect">
            <a:avLst/>
          </a:prstGeom>
          <a:noFill/>
          <a:ln/>
        </p:spPr>
        <p:txBody>
          <a:bodyPr wrap="square" lIns="0" tIns="0" rIns="0" bIns="0" rtlCol="0" anchor="ctr"/>
          <a:lstStyle/>
          <a:p>
            <a:pPr marL="0" indent="0" algn="ctr">
              <a:buNone/>
            </a:pPr>
            <a:r>
              <a:rPr lang="en-US" sz="1150" b="1" dirty="0">
                <a:solidFill>
                  <a:srgbClr val="2B2B28"/>
                </a:solidFill>
                <a:latin typeface="Arial" pitchFamily="34" charset="0"/>
                <a:ea typeface="Arial" pitchFamily="34" charset="-122"/>
                <a:cs typeface="Arial" pitchFamily="34" charset="-120"/>
              </a:rPr>
              <a:t>builders</a:t>
            </a:r>
            <a:endParaRPr lang="en-US" sz="1150" dirty="0"/>
          </a:p>
        </p:txBody>
      </p:sp>
      <p:sp>
        <p:nvSpPr>
          <p:cNvPr id="15" name="Shape 13"/>
          <p:cNvSpPr/>
          <p:nvPr/>
        </p:nvSpPr>
        <p:spPr>
          <a:xfrm>
            <a:off x="9070848" y="4087368"/>
            <a:ext cx="1133856" cy="694944"/>
          </a:xfrm>
          <a:prstGeom prst="roundRect">
            <a:avLst>
              <a:gd name="adj" fmla="val 10526"/>
            </a:avLst>
          </a:prstGeom>
          <a:solidFill>
            <a:srgbClr val="EAE8E3"/>
          </a:solidFill>
          <a:ln/>
        </p:spPr>
        <p:txBody>
          <a:bodyPr/>
          <a:lstStyle/>
          <a:p>
            <a:endParaRPr lang="en-US"/>
          </a:p>
        </p:txBody>
      </p:sp>
      <p:sp>
        <p:nvSpPr>
          <p:cNvPr id="16" name="Text 14"/>
          <p:cNvSpPr/>
          <p:nvPr/>
        </p:nvSpPr>
        <p:spPr>
          <a:xfrm>
            <a:off x="9070848" y="4087368"/>
            <a:ext cx="1133856" cy="694944"/>
          </a:xfrm>
          <a:prstGeom prst="rect">
            <a:avLst/>
          </a:prstGeom>
          <a:noFill/>
          <a:ln/>
        </p:spPr>
        <p:txBody>
          <a:bodyPr wrap="square" lIns="0" tIns="0" rIns="0" bIns="0" rtlCol="0" anchor="ctr"/>
          <a:lstStyle/>
          <a:p>
            <a:pPr marL="0" indent="0" algn="ctr">
              <a:buNone/>
            </a:pPr>
            <a:r>
              <a:rPr lang="en-US" sz="1150" b="1" dirty="0">
                <a:solidFill>
                  <a:srgbClr val="2B2B28"/>
                </a:solidFill>
                <a:latin typeface="Arial" pitchFamily="34" charset="0"/>
                <a:ea typeface="Arial" pitchFamily="34" charset="-122"/>
                <a:cs typeface="Arial" pitchFamily="34" charset="-120"/>
              </a:rPr>
              <a:t>the lab</a:t>
            </a:r>
            <a:endParaRPr lang="en-US" sz="1150" dirty="0"/>
          </a:p>
        </p:txBody>
      </p:sp>
      <p:sp>
        <p:nvSpPr>
          <p:cNvPr id="17" name="Shape 15"/>
          <p:cNvSpPr/>
          <p:nvPr/>
        </p:nvSpPr>
        <p:spPr>
          <a:xfrm>
            <a:off x="6748272" y="4306824"/>
            <a:ext cx="2322576" cy="0"/>
          </a:xfrm>
          <a:prstGeom prst="line">
            <a:avLst/>
          </a:prstGeom>
          <a:noFill/>
          <a:ln w="19050">
            <a:solidFill>
              <a:srgbClr val="3F5C66"/>
            </a:solidFill>
            <a:prstDash val="solid"/>
            <a:tailEnd type="triangle"/>
          </a:ln>
        </p:spPr>
        <p:txBody>
          <a:bodyPr/>
          <a:lstStyle/>
          <a:p>
            <a:endParaRPr lang="en-US"/>
          </a:p>
        </p:txBody>
      </p:sp>
      <p:sp>
        <p:nvSpPr>
          <p:cNvPr id="18" name="Shape 16"/>
          <p:cNvSpPr/>
          <p:nvPr/>
        </p:nvSpPr>
        <p:spPr>
          <a:xfrm>
            <a:off x="6748272" y="4562856"/>
            <a:ext cx="2322576" cy="0"/>
          </a:xfrm>
          <a:prstGeom prst="line">
            <a:avLst/>
          </a:prstGeom>
          <a:noFill/>
          <a:ln w="19050">
            <a:solidFill>
              <a:srgbClr val="3F5C66"/>
            </a:solidFill>
            <a:prstDash val="solid"/>
            <a:headEnd type="triangle"/>
          </a:ln>
        </p:spPr>
        <p:txBody>
          <a:bodyPr/>
          <a:lstStyle/>
          <a:p>
            <a:endParaRPr lang="en-US"/>
          </a:p>
        </p:txBody>
      </p:sp>
      <p:sp>
        <p:nvSpPr>
          <p:cNvPr id="19" name="Text 17"/>
          <p:cNvSpPr/>
          <p:nvPr/>
        </p:nvSpPr>
        <p:spPr>
          <a:xfrm>
            <a:off x="5029200" y="4937760"/>
            <a:ext cx="6400800" cy="274320"/>
          </a:xfrm>
          <a:prstGeom prst="rect">
            <a:avLst/>
          </a:prstGeom>
          <a:noFill/>
          <a:ln/>
        </p:spPr>
        <p:txBody>
          <a:bodyPr wrap="square" lIns="0" tIns="0" rIns="0" bIns="0" rtlCol="0" anchor="ctr"/>
          <a:lstStyle/>
          <a:p>
            <a:pPr marL="0" indent="0" algn="ctr">
              <a:buNone/>
            </a:pPr>
            <a:r>
              <a:rPr lang="en-US" sz="1050" i="1" dirty="0">
                <a:solidFill>
                  <a:srgbClr val="A79C8C"/>
                </a:solidFill>
                <a:latin typeface="Arial" pitchFamily="34" charset="0"/>
                <a:ea typeface="Arial" pitchFamily="34" charset="-122"/>
                <a:cs typeface="Arial" pitchFamily="34" charset="-120"/>
              </a:rPr>
              <a:t>shaped by the people using it</a:t>
            </a:r>
            <a:endParaRPr lang="en-US" sz="10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AF9F6"/>
        </a:solidFill>
        <a:effectLst/>
      </p:bgPr>
    </p:bg>
    <p:spTree>
      <p:nvGrpSpPr>
        <p:cNvPr id="1" name=""/>
        <p:cNvGrpSpPr/>
        <p:nvPr/>
      </p:nvGrpSpPr>
      <p:grpSpPr>
        <a:xfrm>
          <a:off x="0" y="0"/>
          <a:ext cx="0" cy="0"/>
          <a:chOff x="0" y="0"/>
          <a:chExt cx="0" cy="0"/>
        </a:xfrm>
      </p:grpSpPr>
      <p:sp>
        <p:nvSpPr>
          <p:cNvPr id="2" name="Text 0"/>
          <p:cNvSpPr/>
          <p:nvPr/>
        </p:nvSpPr>
        <p:spPr>
          <a:xfrm>
            <a:off x="731520" y="777240"/>
            <a:ext cx="5120640" cy="548640"/>
          </a:xfrm>
          <a:prstGeom prst="rect">
            <a:avLst/>
          </a:prstGeom>
          <a:noFill/>
          <a:ln/>
        </p:spPr>
        <p:txBody>
          <a:bodyPr wrap="square" lIns="0" tIns="0" rIns="0" bIns="0" rtlCol="0" anchor="ctr"/>
          <a:lstStyle/>
          <a:p>
            <a:pPr marL="0" indent="0">
              <a:buNone/>
            </a:pPr>
            <a:r>
              <a:rPr lang="en-US" sz="2700" b="1" dirty="0">
                <a:solidFill>
                  <a:srgbClr val="2B2B28"/>
                </a:solidFill>
                <a:latin typeface="Arial" pitchFamily="34" charset="0"/>
                <a:ea typeface="Arial" pitchFamily="34" charset="-122"/>
                <a:cs typeface="Arial" pitchFamily="34" charset="-120"/>
              </a:rPr>
              <a:t>More structure isn't the goal</a:t>
            </a:r>
            <a:endParaRPr lang="en-US" sz="2700" dirty="0"/>
          </a:p>
        </p:txBody>
      </p:sp>
      <p:sp>
        <p:nvSpPr>
          <p:cNvPr id="3" name="Shape 1"/>
          <p:cNvSpPr/>
          <p:nvPr/>
        </p:nvSpPr>
        <p:spPr>
          <a:xfrm>
            <a:off x="731520" y="1600200"/>
            <a:ext cx="2377440" cy="2743200"/>
          </a:xfrm>
          <a:prstGeom prst="roundRect">
            <a:avLst>
              <a:gd name="adj" fmla="val 3077"/>
            </a:avLst>
          </a:prstGeom>
          <a:solidFill>
            <a:srgbClr val="EAE8E3"/>
          </a:solidFill>
          <a:ln/>
        </p:spPr>
        <p:txBody>
          <a:bodyPr/>
          <a:lstStyle/>
          <a:p>
            <a:endParaRPr lang="en-US"/>
          </a:p>
        </p:txBody>
      </p:sp>
      <p:sp>
        <p:nvSpPr>
          <p:cNvPr id="4" name="Text 2"/>
          <p:cNvSpPr/>
          <p:nvPr/>
        </p:nvSpPr>
        <p:spPr>
          <a:xfrm>
            <a:off x="868680" y="1856232"/>
            <a:ext cx="2103120" cy="274320"/>
          </a:xfrm>
          <a:prstGeom prst="rect">
            <a:avLst/>
          </a:prstGeom>
          <a:noFill/>
          <a:ln/>
        </p:spPr>
        <p:txBody>
          <a:bodyPr wrap="square" lIns="0" tIns="0" rIns="0" bIns="0" rtlCol="0" anchor="ctr"/>
          <a:lstStyle/>
          <a:p>
            <a:pPr marL="0" indent="0" algn="ctr">
              <a:buNone/>
            </a:pPr>
            <a:r>
              <a:rPr lang="en-US" sz="1050" b="1" kern="0" spc="50" dirty="0">
                <a:solidFill>
                  <a:srgbClr val="A79C8C"/>
                </a:solidFill>
                <a:latin typeface="Arial" pitchFamily="34" charset="0"/>
                <a:ea typeface="Arial" pitchFamily="34" charset="-122"/>
                <a:cs typeface="Arial" pitchFamily="34" charset="-120"/>
              </a:rPr>
              <a:t>LOWER-PERFORMING</a:t>
            </a:r>
            <a:endParaRPr lang="en-US" sz="1050" dirty="0"/>
          </a:p>
        </p:txBody>
      </p:sp>
      <p:sp>
        <p:nvSpPr>
          <p:cNvPr id="5" name="Text 3"/>
          <p:cNvSpPr/>
          <p:nvPr/>
        </p:nvSpPr>
        <p:spPr>
          <a:xfrm>
            <a:off x="960120" y="2377440"/>
            <a:ext cx="1920240" cy="1737360"/>
          </a:xfrm>
          <a:prstGeom prst="rect">
            <a:avLst/>
          </a:prstGeom>
          <a:noFill/>
          <a:ln/>
        </p:spPr>
        <p:txBody>
          <a:bodyPr wrap="square" lIns="0" tIns="0" rIns="0" bIns="0" rtlCol="0" anchor="ctr"/>
          <a:lstStyle/>
          <a:p>
            <a:pPr marL="0" indent="0" algn="ctr">
              <a:lnSpc>
                <a:spcPct val="160000"/>
              </a:lnSpc>
              <a:buNone/>
            </a:pPr>
            <a:r>
              <a:rPr lang="en-US" sz="1250" dirty="0">
                <a:solidFill>
                  <a:srgbClr val="5B5750"/>
                </a:solidFill>
                <a:latin typeface="Arial" pitchFamily="34" charset="0"/>
                <a:ea typeface="Arial" pitchFamily="34" charset="-122"/>
                <a:cs typeface="Arial" pitchFamily="34" charset="-120"/>
              </a:rPr>
              <a:t>More formality</a:t>
            </a:r>
            <a:endParaRPr lang="en-US" sz="1250" dirty="0"/>
          </a:p>
          <a:p>
            <a:pPr marL="0" indent="0" algn="ctr">
              <a:lnSpc>
                <a:spcPct val="160000"/>
              </a:lnSpc>
              <a:buNone/>
            </a:pPr>
            <a:r>
              <a:rPr lang="en-US" sz="1250" dirty="0">
                <a:solidFill>
                  <a:srgbClr val="5B5750"/>
                </a:solidFill>
                <a:latin typeface="Arial" pitchFamily="34" charset="0"/>
                <a:ea typeface="Arial" pitchFamily="34" charset="-122"/>
                <a:cs typeface="Arial" pitchFamily="34" charset="-120"/>
              </a:rPr>
              <a:t>Tighter control</a:t>
            </a:r>
            <a:endParaRPr lang="en-US" sz="1250" dirty="0"/>
          </a:p>
          <a:p>
            <a:pPr marL="0" indent="0" algn="ctr">
              <a:lnSpc>
                <a:spcPct val="160000"/>
              </a:lnSpc>
              <a:buNone/>
            </a:pPr>
            <a:r>
              <a:rPr lang="en-US" sz="1250" dirty="0">
                <a:solidFill>
                  <a:srgbClr val="5B5750"/>
                </a:solidFill>
                <a:latin typeface="Arial" pitchFamily="34" charset="0"/>
                <a:ea typeface="Arial" pitchFamily="34" charset="-122"/>
                <a:cs typeface="Arial" pitchFamily="34" charset="-120"/>
              </a:rPr>
              <a:t>Steeper hierarchy</a:t>
            </a:r>
            <a:endParaRPr lang="en-US" sz="1250" dirty="0"/>
          </a:p>
        </p:txBody>
      </p:sp>
      <p:sp>
        <p:nvSpPr>
          <p:cNvPr id="6" name="Shape 4"/>
          <p:cNvSpPr/>
          <p:nvPr/>
        </p:nvSpPr>
        <p:spPr>
          <a:xfrm>
            <a:off x="3474720" y="1600200"/>
            <a:ext cx="2377440" cy="2743200"/>
          </a:xfrm>
          <a:prstGeom prst="roundRect">
            <a:avLst>
              <a:gd name="adj" fmla="val 3077"/>
            </a:avLst>
          </a:prstGeom>
          <a:solidFill>
            <a:srgbClr val="3F5C66"/>
          </a:solidFill>
          <a:ln/>
        </p:spPr>
        <p:txBody>
          <a:bodyPr/>
          <a:lstStyle/>
          <a:p>
            <a:endParaRPr lang="en-US"/>
          </a:p>
        </p:txBody>
      </p:sp>
      <p:sp>
        <p:nvSpPr>
          <p:cNvPr id="7" name="Text 5"/>
          <p:cNvSpPr/>
          <p:nvPr/>
        </p:nvSpPr>
        <p:spPr>
          <a:xfrm>
            <a:off x="3611880" y="1856232"/>
            <a:ext cx="2103120" cy="274320"/>
          </a:xfrm>
          <a:prstGeom prst="rect">
            <a:avLst/>
          </a:prstGeom>
          <a:noFill/>
          <a:ln/>
        </p:spPr>
        <p:txBody>
          <a:bodyPr wrap="square" lIns="0" tIns="0" rIns="0" bIns="0" rtlCol="0" anchor="ctr"/>
          <a:lstStyle/>
          <a:p>
            <a:pPr marL="0" indent="0" algn="ctr">
              <a:buNone/>
            </a:pPr>
            <a:r>
              <a:rPr lang="en-US" sz="1050" b="1" kern="0" spc="50" dirty="0">
                <a:solidFill>
                  <a:srgbClr val="A9C0C6"/>
                </a:solidFill>
                <a:latin typeface="Arial" pitchFamily="34" charset="0"/>
                <a:ea typeface="Arial" pitchFamily="34" charset="-122"/>
                <a:cs typeface="Arial" pitchFamily="34" charset="-120"/>
              </a:rPr>
              <a:t>HIGHER-PERFORMING</a:t>
            </a:r>
            <a:endParaRPr lang="en-US" sz="1050" dirty="0"/>
          </a:p>
        </p:txBody>
      </p:sp>
      <p:sp>
        <p:nvSpPr>
          <p:cNvPr id="8" name="Text 6"/>
          <p:cNvSpPr/>
          <p:nvPr/>
        </p:nvSpPr>
        <p:spPr>
          <a:xfrm>
            <a:off x="3703320" y="2377440"/>
            <a:ext cx="1920240" cy="1737360"/>
          </a:xfrm>
          <a:prstGeom prst="rect">
            <a:avLst/>
          </a:prstGeom>
          <a:noFill/>
          <a:ln/>
        </p:spPr>
        <p:txBody>
          <a:bodyPr wrap="square" lIns="0" tIns="0" rIns="0" bIns="0" rtlCol="0" anchor="ctr"/>
          <a:lstStyle/>
          <a:p>
            <a:pPr marL="0" indent="0" algn="ctr">
              <a:lnSpc>
                <a:spcPct val="160000"/>
              </a:lnSpc>
              <a:buNone/>
            </a:pPr>
            <a:r>
              <a:rPr lang="en-US" sz="1250" b="1" dirty="0">
                <a:solidFill>
                  <a:srgbClr val="FFFFFF"/>
                </a:solidFill>
                <a:latin typeface="Arial" pitchFamily="34" charset="0"/>
                <a:ea typeface="Arial" pitchFamily="34" charset="-122"/>
                <a:cs typeface="Arial" pitchFamily="34" charset="-120"/>
              </a:rPr>
              <a:t>More autonomy</a:t>
            </a:r>
            <a:endParaRPr lang="en-US" sz="1250" dirty="0"/>
          </a:p>
          <a:p>
            <a:pPr marL="0" indent="0" algn="ctr">
              <a:lnSpc>
                <a:spcPct val="160000"/>
              </a:lnSpc>
              <a:buNone/>
            </a:pPr>
            <a:r>
              <a:rPr lang="en-US" sz="1250" b="1" dirty="0">
                <a:solidFill>
                  <a:srgbClr val="FFFFFF"/>
                </a:solidFill>
                <a:latin typeface="Arial" pitchFamily="34" charset="0"/>
                <a:ea typeface="Arial" pitchFamily="34" charset="-122"/>
                <a:cs typeface="Arial" pitchFamily="34" charset="-120"/>
              </a:rPr>
              <a:t>More egalitarian</a:t>
            </a:r>
            <a:endParaRPr lang="en-US" sz="1250" dirty="0"/>
          </a:p>
          <a:p>
            <a:pPr marL="0" indent="0" algn="ctr">
              <a:lnSpc>
                <a:spcPct val="160000"/>
              </a:lnSpc>
              <a:buNone/>
            </a:pPr>
            <a:r>
              <a:rPr lang="en-US" sz="1250" b="1" dirty="0">
                <a:solidFill>
                  <a:srgbClr val="FFFFFF"/>
                </a:solidFill>
                <a:latin typeface="Arial" pitchFamily="34" charset="0"/>
                <a:ea typeface="Arial" pitchFamily="34" charset="-122"/>
                <a:cs typeface="Arial" pitchFamily="34" charset="-120"/>
              </a:rPr>
              <a:t>Less emphasis on formality</a:t>
            </a:r>
            <a:endParaRPr lang="en-US" sz="1250" dirty="0"/>
          </a:p>
        </p:txBody>
      </p:sp>
      <p:sp>
        <p:nvSpPr>
          <p:cNvPr id="9" name="Text 7"/>
          <p:cNvSpPr/>
          <p:nvPr/>
        </p:nvSpPr>
        <p:spPr>
          <a:xfrm>
            <a:off x="6126480" y="822960"/>
            <a:ext cx="5303520" cy="2377440"/>
          </a:xfrm>
          <a:prstGeom prst="rect">
            <a:avLst/>
          </a:prstGeom>
          <a:noFill/>
          <a:ln/>
        </p:spPr>
        <p:txBody>
          <a:bodyPr wrap="square" lIns="0" tIns="0" rIns="0" bIns="0" rtlCol="0" anchor="ctr"/>
          <a:lstStyle/>
          <a:p>
            <a:pPr marL="0" indent="0">
              <a:lnSpc>
                <a:spcPct val="130000"/>
              </a:lnSpc>
              <a:buNone/>
            </a:pPr>
            <a:r>
              <a:rPr lang="en-US" sz="1350" dirty="0">
                <a:solidFill>
                  <a:srgbClr val="5B5750"/>
                </a:solidFill>
                <a:latin typeface="Arial" pitchFamily="34" charset="0"/>
                <a:ea typeface="Arial" pitchFamily="34" charset="-122"/>
                <a:cs typeface="Arial" pitchFamily="34" charset="-120"/>
              </a:rPr>
              <a:t>When researchers compared high- and low-performing academic departments, the high performers weren't the tightly managed ones.</a:t>
            </a:r>
            <a:endParaRPr lang="en-US" sz="1350" dirty="0"/>
          </a:p>
          <a:p>
            <a:pPr marL="0" indent="0">
              <a:lnSpc>
                <a:spcPct val="130000"/>
              </a:lnSpc>
              <a:buNone/>
            </a:pPr>
            <a:endParaRPr lang="en-US" sz="1350" dirty="0"/>
          </a:p>
          <a:p>
            <a:pPr marL="0" indent="0">
              <a:lnSpc>
                <a:spcPct val="130000"/>
              </a:lnSpc>
              <a:buNone/>
            </a:pPr>
            <a:r>
              <a:rPr lang="en-US" sz="1350" dirty="0">
                <a:solidFill>
                  <a:srgbClr val="5B5750"/>
                </a:solidFill>
                <a:latin typeface="Arial" pitchFamily="34" charset="0"/>
                <a:ea typeface="Arial" pitchFamily="34" charset="-122"/>
                <a:cs typeface="Arial" pitchFamily="34" charset="-120"/>
              </a:rPr>
              <a:t>Structure that turns into control reliably backfires — the same review warns that an over-managed research organization ends up killing the goose that lays the golden eggs.</a:t>
            </a:r>
            <a:endParaRPr lang="en-US" sz="1350" dirty="0"/>
          </a:p>
        </p:txBody>
      </p:sp>
      <p:sp>
        <p:nvSpPr>
          <p:cNvPr id="10" name="Text 8"/>
          <p:cNvSpPr/>
          <p:nvPr/>
        </p:nvSpPr>
        <p:spPr>
          <a:xfrm>
            <a:off x="6126480" y="3520440"/>
            <a:ext cx="5303520" cy="1371600"/>
          </a:xfrm>
          <a:prstGeom prst="rect">
            <a:avLst/>
          </a:prstGeom>
          <a:noFill/>
          <a:ln/>
        </p:spPr>
        <p:txBody>
          <a:bodyPr wrap="square" lIns="0" tIns="0" rIns="0" bIns="0" rtlCol="0" anchor="ctr"/>
          <a:lstStyle/>
          <a:p>
            <a:pPr marL="0" indent="0">
              <a:lnSpc>
                <a:spcPct val="130000"/>
              </a:lnSpc>
              <a:buNone/>
            </a:pPr>
            <a:r>
              <a:rPr lang="en-US" sz="1250" i="1" dirty="0">
                <a:solidFill>
                  <a:srgbClr val="2B2B28"/>
                </a:solidFill>
                <a:latin typeface="Arial" pitchFamily="34" charset="0"/>
                <a:ea typeface="Arial" pitchFamily="34" charset="-122"/>
                <a:cs typeface="Arial" pitchFamily="34" charset="-120"/>
              </a:rPr>
              <a:t>“A good research management strategy should not produce central control, or even supervision, but will combine freedom within which academics make their own decisions, and a system to identify any emerging problems at an early stage.”</a:t>
            </a:r>
            <a:endParaRPr lang="en-US" sz="1250" dirty="0"/>
          </a:p>
        </p:txBody>
      </p:sp>
      <p:sp>
        <p:nvSpPr>
          <p:cNvPr id="11" name="Text 9"/>
          <p:cNvSpPr/>
          <p:nvPr/>
        </p:nvSpPr>
        <p:spPr>
          <a:xfrm>
            <a:off x="6126480" y="4983480"/>
            <a:ext cx="5303520" cy="274320"/>
          </a:xfrm>
          <a:prstGeom prst="rect">
            <a:avLst/>
          </a:prstGeom>
          <a:noFill/>
          <a:ln/>
        </p:spPr>
        <p:txBody>
          <a:bodyPr wrap="square" lIns="0" tIns="0" rIns="0" bIns="0" rtlCol="0" anchor="ctr"/>
          <a:lstStyle/>
          <a:p>
            <a:pPr marL="0" indent="0">
              <a:buNone/>
            </a:pPr>
            <a:r>
              <a:rPr lang="en-US" sz="1100" dirty="0">
                <a:solidFill>
                  <a:srgbClr val="A79C8C"/>
                </a:solidFill>
                <a:latin typeface="Arial" pitchFamily="34" charset="0"/>
                <a:ea typeface="Arial" pitchFamily="34" charset="-122"/>
                <a:cs typeface="Arial" pitchFamily="34" charset="-120"/>
              </a:rPr>
              <a:t>— Kirkland, 2008</a:t>
            </a:r>
            <a:endParaRPr lang="en-US" sz="1100" dirty="0"/>
          </a:p>
        </p:txBody>
      </p:sp>
      <p:sp>
        <p:nvSpPr>
          <p:cNvPr id="13" name="Text 11"/>
          <p:cNvSpPr/>
          <p:nvPr/>
        </p:nvSpPr>
        <p:spPr>
          <a:xfrm>
            <a:off x="731520" y="5440680"/>
            <a:ext cx="5120640" cy="274320"/>
          </a:xfrm>
          <a:prstGeom prst="rect">
            <a:avLst/>
          </a:prstGeom>
          <a:noFill/>
          <a:ln/>
        </p:spPr>
        <p:txBody>
          <a:bodyPr wrap="square" lIns="0" tIns="0" rIns="0" bIns="0" rtlCol="0" anchor="ctr"/>
          <a:lstStyle/>
          <a:p>
            <a:pPr marL="0" indent="0">
              <a:buNone/>
            </a:pPr>
            <a:r>
              <a:rPr lang="en-US" sz="950" i="1" dirty="0">
                <a:solidFill>
                  <a:srgbClr val="A79C8C"/>
                </a:solidFill>
                <a:latin typeface="Arial" pitchFamily="34" charset="0"/>
                <a:ea typeface="Arial" pitchFamily="34" charset="-122"/>
                <a:cs typeface="Arial" pitchFamily="34" charset="-120"/>
              </a:rPr>
              <a:t>Marabaeva, Shilkina &amp; Myagkova, 2025</a:t>
            </a:r>
            <a:endParaRPr lang="en-US" sz="950" dirty="0"/>
          </a:p>
        </p:txBody>
      </p:sp>
      <p:sp>
        <p:nvSpPr>
          <p:cNvPr id="14" name="Text 12"/>
          <p:cNvSpPr/>
          <p:nvPr/>
        </p:nvSpPr>
        <p:spPr>
          <a:xfrm>
            <a:off x="731520" y="6126480"/>
            <a:ext cx="10698480" cy="365760"/>
          </a:xfrm>
          <a:prstGeom prst="rect">
            <a:avLst/>
          </a:prstGeom>
          <a:noFill/>
          <a:ln/>
        </p:spPr>
        <p:txBody>
          <a:bodyPr wrap="square" lIns="0" tIns="0" rIns="0" bIns="0" rtlCol="0" anchor="ctr"/>
          <a:lstStyle/>
          <a:p>
            <a:pPr marL="0" indent="0">
              <a:buNone/>
            </a:pPr>
            <a:r>
              <a:rPr lang="en-US" sz="950" i="1" dirty="0">
                <a:solidFill>
                  <a:srgbClr val="A79C8C"/>
                </a:solidFill>
                <a:latin typeface="Arial" pitchFamily="34" charset="0"/>
                <a:ea typeface="Arial" pitchFamily="34" charset="-122"/>
                <a:cs typeface="Arial" pitchFamily="34" charset="-120"/>
              </a:rPr>
              <a:t>Edgar &amp; Geare, 2013, Studies in Higher Education · Kirkland, 2008 · Nguyen &amp; Meek, 2015</a:t>
            </a:r>
            <a:endParaRPr lang="en-US" sz="9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bg>
      <p:bgPr>
        <a:solidFill>
          <a:srgbClr val="FAF9F6"/>
        </a:solidFill>
        <a:effectLst/>
      </p:bgPr>
    </p:bg>
    <p:spTree>
      <p:nvGrpSpPr>
        <p:cNvPr id="1" name=""/>
        <p:cNvGrpSpPr/>
        <p:nvPr/>
      </p:nvGrpSpPr>
      <p:grpSpPr>
        <a:xfrm>
          <a:off x="0" y="0"/>
          <a:ext cx="0" cy="0"/>
          <a:chOff x="0" y="0"/>
          <a:chExt cx="0" cy="0"/>
        </a:xfrm>
      </p:grpSpPr>
      <p:sp>
        <p:nvSpPr>
          <p:cNvPr id="2" name="Shape 0"/>
          <p:cNvSpPr/>
          <p:nvPr/>
        </p:nvSpPr>
        <p:spPr>
          <a:xfrm>
            <a:off x="731520" y="685800"/>
            <a:ext cx="1737360" cy="365760"/>
          </a:xfrm>
          <a:prstGeom prst="roundRect">
            <a:avLst>
              <a:gd name="adj" fmla="val 50000"/>
            </a:avLst>
          </a:prstGeom>
          <a:solidFill>
            <a:srgbClr val="3F5C66"/>
          </a:solidFill>
          <a:ln/>
        </p:spPr>
        <p:txBody>
          <a:bodyPr/>
          <a:lstStyle/>
          <a:p>
            <a:endParaRPr lang="en-US"/>
          </a:p>
        </p:txBody>
      </p:sp>
      <p:sp>
        <p:nvSpPr>
          <p:cNvPr id="3" name="Text 1"/>
          <p:cNvSpPr/>
          <p:nvPr/>
        </p:nvSpPr>
        <p:spPr>
          <a:xfrm>
            <a:off x="731520" y="685800"/>
            <a:ext cx="1737360" cy="365760"/>
          </a:xfrm>
          <a:prstGeom prst="rect">
            <a:avLst/>
          </a:prstGeom>
          <a:noFill/>
          <a:ln/>
        </p:spPr>
        <p:txBody>
          <a:bodyPr wrap="square" lIns="0" tIns="0" rIns="0" bIns="0" rtlCol="0" anchor="ctr"/>
          <a:lstStyle/>
          <a:p>
            <a:pPr marL="0" indent="0" algn="ctr">
              <a:buNone/>
            </a:pPr>
            <a:r>
              <a:rPr lang="en-US" sz="1100" b="1" kern="0" spc="100" dirty="0">
                <a:solidFill>
                  <a:srgbClr val="FFFFFF"/>
                </a:solidFill>
                <a:latin typeface="Arial" pitchFamily="34" charset="0"/>
                <a:ea typeface="Arial" pitchFamily="34" charset="-122"/>
                <a:cs typeface="Arial" pitchFamily="34" charset="-120"/>
              </a:rPr>
              <a:t>DISCUSSION</a:t>
            </a:r>
            <a:endParaRPr lang="en-US" sz="1100" dirty="0"/>
          </a:p>
        </p:txBody>
      </p:sp>
      <p:sp>
        <p:nvSpPr>
          <p:cNvPr id="4" name="Text 2"/>
          <p:cNvSpPr/>
          <p:nvPr/>
        </p:nvSpPr>
        <p:spPr>
          <a:xfrm>
            <a:off x="731520" y="1234440"/>
            <a:ext cx="10698480" cy="777240"/>
          </a:xfrm>
          <a:prstGeom prst="rect">
            <a:avLst/>
          </a:prstGeom>
          <a:noFill/>
          <a:ln/>
        </p:spPr>
        <p:txBody>
          <a:bodyPr wrap="square" lIns="0" tIns="0" rIns="0" bIns="0" rtlCol="0" anchor="ctr"/>
          <a:lstStyle/>
          <a:p>
            <a:pPr marL="0" indent="0">
              <a:buNone/>
            </a:pPr>
            <a:r>
              <a:rPr lang="en-US" sz="3000" b="1" dirty="0">
                <a:solidFill>
                  <a:srgbClr val="2B2B28"/>
                </a:solidFill>
                <a:latin typeface="Arial" pitchFamily="34" charset="0"/>
                <a:ea typeface="Arial" pitchFamily="34" charset="-122"/>
                <a:cs typeface="Arial" pitchFamily="34" charset="-120"/>
              </a:rPr>
              <a:t>Tool Design &amp; Adoption</a:t>
            </a:r>
            <a:endParaRPr lang="en-US" sz="3000" dirty="0"/>
          </a:p>
        </p:txBody>
      </p:sp>
      <p:sp>
        <p:nvSpPr>
          <p:cNvPr id="5" name="Shape 3"/>
          <p:cNvSpPr/>
          <p:nvPr/>
        </p:nvSpPr>
        <p:spPr>
          <a:xfrm>
            <a:off x="731520" y="2313432"/>
            <a:ext cx="365760" cy="365760"/>
          </a:xfrm>
          <a:prstGeom prst="roundRect">
            <a:avLst>
              <a:gd name="adj" fmla="val 15000"/>
            </a:avLst>
          </a:prstGeom>
          <a:solidFill>
            <a:srgbClr val="EAE8E3"/>
          </a:solidFill>
          <a:ln/>
        </p:spPr>
        <p:txBody>
          <a:bodyPr/>
          <a:lstStyle/>
          <a:p>
            <a:endParaRPr lang="en-US"/>
          </a:p>
        </p:txBody>
      </p:sp>
      <p:sp>
        <p:nvSpPr>
          <p:cNvPr id="6" name="Text 4"/>
          <p:cNvSpPr/>
          <p:nvPr/>
        </p:nvSpPr>
        <p:spPr>
          <a:xfrm>
            <a:off x="731520" y="231343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1</a:t>
            </a:r>
            <a:endParaRPr lang="en-US" sz="1300" dirty="0"/>
          </a:p>
        </p:txBody>
      </p:sp>
      <p:sp>
        <p:nvSpPr>
          <p:cNvPr id="7" name="Text 5"/>
          <p:cNvSpPr/>
          <p:nvPr/>
        </p:nvSpPr>
        <p:spPr>
          <a:xfrm>
            <a:off x="1280160" y="2286000"/>
            <a:ext cx="10149840" cy="713232"/>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What would make you actually trust a new system enough to migrate years of lab history into it?</a:t>
            </a:r>
            <a:endParaRPr lang="en-US" sz="1450" dirty="0"/>
          </a:p>
        </p:txBody>
      </p:sp>
      <p:sp>
        <p:nvSpPr>
          <p:cNvPr id="8" name="Shape 6"/>
          <p:cNvSpPr/>
          <p:nvPr/>
        </p:nvSpPr>
        <p:spPr>
          <a:xfrm>
            <a:off x="731520" y="3118104"/>
            <a:ext cx="365760" cy="365760"/>
          </a:xfrm>
          <a:prstGeom prst="roundRect">
            <a:avLst>
              <a:gd name="adj" fmla="val 15000"/>
            </a:avLst>
          </a:prstGeom>
          <a:solidFill>
            <a:srgbClr val="EAE8E3"/>
          </a:solidFill>
          <a:ln/>
        </p:spPr>
        <p:txBody>
          <a:bodyPr/>
          <a:lstStyle/>
          <a:p>
            <a:endParaRPr lang="en-US"/>
          </a:p>
        </p:txBody>
      </p:sp>
      <p:sp>
        <p:nvSpPr>
          <p:cNvPr id="9" name="Text 7"/>
          <p:cNvSpPr/>
          <p:nvPr/>
        </p:nvSpPr>
        <p:spPr>
          <a:xfrm>
            <a:off x="731520" y="3118104"/>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2</a:t>
            </a:r>
            <a:endParaRPr lang="en-US" sz="1300" dirty="0"/>
          </a:p>
        </p:txBody>
      </p:sp>
      <p:sp>
        <p:nvSpPr>
          <p:cNvPr id="10" name="Text 8"/>
          <p:cNvSpPr/>
          <p:nvPr/>
        </p:nvSpPr>
        <p:spPr>
          <a:xfrm>
            <a:off x="1280160" y="3090672"/>
            <a:ext cx="10149840" cy="713232"/>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How much setup or maintenance overhead is acceptable before a tool becomes “one more thing to manage” instead of a solution?</a:t>
            </a:r>
            <a:endParaRPr lang="en-US" sz="1450" dirty="0"/>
          </a:p>
        </p:txBody>
      </p:sp>
      <p:sp>
        <p:nvSpPr>
          <p:cNvPr id="11" name="Shape 9"/>
          <p:cNvSpPr/>
          <p:nvPr/>
        </p:nvSpPr>
        <p:spPr>
          <a:xfrm>
            <a:off x="731520" y="3922776"/>
            <a:ext cx="365760" cy="365760"/>
          </a:xfrm>
          <a:prstGeom prst="roundRect">
            <a:avLst>
              <a:gd name="adj" fmla="val 15000"/>
            </a:avLst>
          </a:prstGeom>
          <a:solidFill>
            <a:srgbClr val="EAE8E3"/>
          </a:solidFill>
          <a:ln/>
        </p:spPr>
        <p:txBody>
          <a:bodyPr/>
          <a:lstStyle/>
          <a:p>
            <a:endParaRPr lang="en-US"/>
          </a:p>
        </p:txBody>
      </p:sp>
      <p:sp>
        <p:nvSpPr>
          <p:cNvPr id="12" name="Text 10"/>
          <p:cNvSpPr/>
          <p:nvPr/>
        </p:nvSpPr>
        <p:spPr>
          <a:xfrm>
            <a:off x="731520" y="3922776"/>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3</a:t>
            </a:r>
            <a:endParaRPr lang="en-US" sz="1300" dirty="0"/>
          </a:p>
        </p:txBody>
      </p:sp>
      <p:sp>
        <p:nvSpPr>
          <p:cNvPr id="13" name="Text 11"/>
          <p:cNvSpPr/>
          <p:nvPr/>
        </p:nvSpPr>
        <p:spPr>
          <a:xfrm>
            <a:off x="1280160" y="3895344"/>
            <a:ext cx="10149840" cy="713232"/>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Should operational tooling be lab-specific or standardized across a department — what would you gain or lose either way?</a:t>
            </a:r>
            <a:endParaRPr lang="en-US" sz="1450" dirty="0"/>
          </a:p>
        </p:txBody>
      </p:sp>
      <p:sp>
        <p:nvSpPr>
          <p:cNvPr id="14" name="Shape 12"/>
          <p:cNvSpPr/>
          <p:nvPr/>
        </p:nvSpPr>
        <p:spPr>
          <a:xfrm>
            <a:off x="731520" y="4727448"/>
            <a:ext cx="365760" cy="365760"/>
          </a:xfrm>
          <a:prstGeom prst="roundRect">
            <a:avLst>
              <a:gd name="adj" fmla="val 15000"/>
            </a:avLst>
          </a:prstGeom>
          <a:solidFill>
            <a:srgbClr val="EAE8E3"/>
          </a:solidFill>
          <a:ln/>
        </p:spPr>
        <p:txBody>
          <a:bodyPr/>
          <a:lstStyle/>
          <a:p>
            <a:endParaRPr lang="en-US"/>
          </a:p>
        </p:txBody>
      </p:sp>
      <p:sp>
        <p:nvSpPr>
          <p:cNvPr id="15" name="Text 13"/>
          <p:cNvSpPr/>
          <p:nvPr/>
        </p:nvSpPr>
        <p:spPr>
          <a:xfrm>
            <a:off x="731520" y="4727448"/>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4</a:t>
            </a:r>
            <a:endParaRPr lang="en-US" sz="1300" dirty="0"/>
          </a:p>
        </p:txBody>
      </p:sp>
      <p:sp>
        <p:nvSpPr>
          <p:cNvPr id="16" name="Text 14"/>
          <p:cNvSpPr/>
          <p:nvPr/>
        </p:nvSpPr>
        <p:spPr>
          <a:xfrm>
            <a:off x="1280160" y="4700016"/>
            <a:ext cx="10149840" cy="713232"/>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What would make a new lab member's first week measurably easier, concretely?</a:t>
            </a:r>
            <a:endParaRPr lang="en-US" sz="1450" dirty="0"/>
          </a:p>
        </p:txBody>
      </p:sp>
      <p:sp>
        <p:nvSpPr>
          <p:cNvPr id="17" name="Shape 15"/>
          <p:cNvSpPr/>
          <p:nvPr/>
        </p:nvSpPr>
        <p:spPr>
          <a:xfrm>
            <a:off x="731520" y="5532120"/>
            <a:ext cx="365760" cy="365760"/>
          </a:xfrm>
          <a:prstGeom prst="roundRect">
            <a:avLst>
              <a:gd name="adj" fmla="val 15000"/>
            </a:avLst>
          </a:prstGeom>
          <a:solidFill>
            <a:srgbClr val="EAE8E3"/>
          </a:solidFill>
          <a:ln/>
        </p:spPr>
        <p:txBody>
          <a:bodyPr/>
          <a:lstStyle/>
          <a:p>
            <a:endParaRPr lang="en-US"/>
          </a:p>
        </p:txBody>
      </p:sp>
      <p:sp>
        <p:nvSpPr>
          <p:cNvPr id="18" name="Text 16"/>
          <p:cNvSpPr/>
          <p:nvPr/>
        </p:nvSpPr>
        <p:spPr>
          <a:xfrm>
            <a:off x="731520" y="5532120"/>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5</a:t>
            </a:r>
            <a:endParaRPr lang="en-US" sz="1300" dirty="0"/>
          </a:p>
        </p:txBody>
      </p:sp>
      <p:sp>
        <p:nvSpPr>
          <p:cNvPr id="19" name="Text 17"/>
          <p:cNvSpPr/>
          <p:nvPr/>
        </p:nvSpPr>
        <p:spPr>
          <a:xfrm>
            <a:off x="1280160" y="5504688"/>
            <a:ext cx="10149840" cy="713232"/>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If you could wave a wand and have one operational headache disappear permanently, what would it be?</a:t>
            </a:r>
            <a:endParaRPr lang="en-US" sz="14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8">
    <p:bg>
      <p:bgPr>
        <a:solidFill>
          <a:srgbClr val="FAF9F6"/>
        </a:solidFill>
        <a:effectLst/>
      </p:bgPr>
    </p:bg>
    <p:spTree>
      <p:nvGrpSpPr>
        <p:cNvPr id="1" name=""/>
        <p:cNvGrpSpPr/>
        <p:nvPr/>
      </p:nvGrpSpPr>
      <p:grpSpPr>
        <a:xfrm>
          <a:off x="0" y="0"/>
          <a:ext cx="0" cy="0"/>
          <a:chOff x="0" y="0"/>
          <a:chExt cx="0" cy="0"/>
        </a:xfrm>
      </p:grpSpPr>
      <p:sp>
        <p:nvSpPr>
          <p:cNvPr id="2" name="Text 0"/>
          <p:cNvSpPr/>
          <p:nvPr/>
        </p:nvSpPr>
        <p:spPr>
          <a:xfrm>
            <a:off x="731520" y="731520"/>
            <a:ext cx="10698480" cy="640080"/>
          </a:xfrm>
          <a:prstGeom prst="rect">
            <a:avLst/>
          </a:prstGeom>
          <a:noFill/>
          <a:ln/>
        </p:spPr>
        <p:txBody>
          <a:bodyPr wrap="square" lIns="0" tIns="0" rIns="0" bIns="0" rtlCol="0" anchor="ctr"/>
          <a:lstStyle/>
          <a:p>
            <a:pPr marL="0" indent="0">
              <a:buNone/>
            </a:pPr>
            <a:r>
              <a:rPr lang="en-US" sz="3200" b="1" dirty="0">
                <a:solidFill>
                  <a:srgbClr val="2B2B28"/>
                </a:solidFill>
                <a:latin typeface="Arial" pitchFamily="34" charset="0"/>
                <a:ea typeface="Arial" pitchFamily="34" charset="-122"/>
                <a:cs typeface="Arial" pitchFamily="34" charset="-120"/>
              </a:rPr>
              <a:t>Rethinking Research Operations</a:t>
            </a:r>
            <a:endParaRPr lang="en-US" sz="3200" dirty="0"/>
          </a:p>
        </p:txBody>
      </p:sp>
      <p:sp>
        <p:nvSpPr>
          <p:cNvPr id="3" name="Text 1"/>
          <p:cNvSpPr/>
          <p:nvPr/>
        </p:nvSpPr>
        <p:spPr>
          <a:xfrm>
            <a:off x="731520" y="1920240"/>
            <a:ext cx="10698480" cy="640080"/>
          </a:xfrm>
          <a:prstGeom prst="rect">
            <a:avLst/>
          </a:prstGeom>
          <a:noFill/>
          <a:ln/>
        </p:spPr>
        <p:txBody>
          <a:bodyPr wrap="square" lIns="0" tIns="0" rIns="0" bIns="0" rtlCol="0" anchor="t"/>
          <a:lstStyle/>
          <a:p>
            <a:pPr marL="0" indent="0">
              <a:buNone/>
            </a:pPr>
            <a:r>
              <a:rPr lang="en-US" sz="1600" b="1" dirty="0">
                <a:solidFill>
                  <a:srgbClr val="2B2B28"/>
                </a:solidFill>
                <a:latin typeface="Arial" pitchFamily="34" charset="0"/>
                <a:ea typeface="Arial" pitchFamily="34" charset="-122"/>
                <a:cs typeface="Arial" pitchFamily="34" charset="-120"/>
              </a:rPr>
              <a:t>A lab is an organization.  </a:t>
            </a:r>
            <a:r>
              <a:rPr lang="en-US" sz="1400" dirty="0">
                <a:solidFill>
                  <a:srgbClr val="5B5750"/>
                </a:solidFill>
                <a:latin typeface="Arial" pitchFamily="34" charset="0"/>
                <a:ea typeface="Arial" pitchFamily="34" charset="-122"/>
                <a:cs typeface="Arial" pitchFamily="34" charset="-120"/>
              </a:rPr>
              <a:t>Organizations have been studied for decades. We don't have to guess..</a:t>
            </a:r>
            <a:endParaRPr lang="en-US" sz="1600" dirty="0"/>
          </a:p>
        </p:txBody>
      </p:sp>
      <p:sp>
        <p:nvSpPr>
          <p:cNvPr id="4" name="Shape 2"/>
          <p:cNvSpPr/>
          <p:nvPr/>
        </p:nvSpPr>
        <p:spPr>
          <a:xfrm>
            <a:off x="731520" y="2560320"/>
            <a:ext cx="10698480" cy="0"/>
          </a:xfrm>
          <a:prstGeom prst="line">
            <a:avLst/>
          </a:prstGeom>
          <a:noFill/>
          <a:ln w="6350">
            <a:solidFill>
              <a:srgbClr val="E4E0D6"/>
            </a:solidFill>
            <a:prstDash val="solid"/>
          </a:ln>
        </p:spPr>
        <p:txBody>
          <a:bodyPr/>
          <a:lstStyle/>
          <a:p>
            <a:endParaRPr lang="en-US"/>
          </a:p>
        </p:txBody>
      </p:sp>
      <p:sp>
        <p:nvSpPr>
          <p:cNvPr id="5" name="Text 3"/>
          <p:cNvSpPr/>
          <p:nvPr/>
        </p:nvSpPr>
        <p:spPr>
          <a:xfrm>
            <a:off x="731520" y="2686050"/>
            <a:ext cx="10698480" cy="640080"/>
          </a:xfrm>
          <a:prstGeom prst="rect">
            <a:avLst/>
          </a:prstGeom>
          <a:noFill/>
          <a:ln/>
        </p:spPr>
        <p:txBody>
          <a:bodyPr wrap="square" lIns="0" tIns="0" rIns="0" bIns="0" rtlCol="0" anchor="t"/>
          <a:lstStyle/>
          <a:p>
            <a:pPr marL="0" indent="0">
              <a:buNone/>
            </a:pPr>
            <a:r>
              <a:rPr lang="en-US" sz="1600" b="1" dirty="0">
                <a:solidFill>
                  <a:srgbClr val="2B2B28"/>
                </a:solidFill>
                <a:latin typeface="Arial" pitchFamily="34" charset="0"/>
                <a:ea typeface="Arial" pitchFamily="34" charset="-122"/>
                <a:cs typeface="Arial" pitchFamily="34" charset="-120"/>
              </a:rPr>
              <a:t>There's no one right structure.  </a:t>
            </a:r>
            <a:r>
              <a:rPr lang="en-US" sz="1400" dirty="0">
                <a:solidFill>
                  <a:srgbClr val="5B5750"/>
                </a:solidFill>
                <a:latin typeface="Arial" pitchFamily="34" charset="0"/>
                <a:ea typeface="Arial" pitchFamily="34" charset="-122"/>
                <a:cs typeface="Arial" pitchFamily="34" charset="-120"/>
              </a:rPr>
              <a:t>What works depends on the science, the size, and who you're trying to train.</a:t>
            </a:r>
            <a:endParaRPr lang="en-US" sz="1600" dirty="0"/>
          </a:p>
        </p:txBody>
      </p:sp>
      <p:sp>
        <p:nvSpPr>
          <p:cNvPr id="6" name="Shape 4"/>
          <p:cNvSpPr/>
          <p:nvPr/>
        </p:nvSpPr>
        <p:spPr>
          <a:xfrm>
            <a:off x="731520" y="3383280"/>
            <a:ext cx="10698480" cy="0"/>
          </a:xfrm>
          <a:prstGeom prst="line">
            <a:avLst/>
          </a:prstGeom>
          <a:noFill/>
          <a:ln w="6350">
            <a:solidFill>
              <a:srgbClr val="E4E0D6"/>
            </a:solidFill>
            <a:prstDash val="solid"/>
          </a:ln>
        </p:spPr>
        <p:txBody>
          <a:bodyPr/>
          <a:lstStyle/>
          <a:p>
            <a:endParaRPr lang="en-US"/>
          </a:p>
        </p:txBody>
      </p:sp>
      <p:sp>
        <p:nvSpPr>
          <p:cNvPr id="8" name="Shape 6"/>
          <p:cNvSpPr/>
          <p:nvPr/>
        </p:nvSpPr>
        <p:spPr>
          <a:xfrm>
            <a:off x="731520" y="4206240"/>
            <a:ext cx="10698480" cy="0"/>
          </a:xfrm>
          <a:prstGeom prst="line">
            <a:avLst/>
          </a:prstGeom>
          <a:noFill/>
          <a:ln w="6350">
            <a:solidFill>
              <a:srgbClr val="E4E0D6"/>
            </a:solidFill>
            <a:prstDash val="solid"/>
          </a:ln>
        </p:spPr>
        <p:txBody>
          <a:bodyPr/>
          <a:lstStyle/>
          <a:p>
            <a:endParaRPr lang="en-US"/>
          </a:p>
        </p:txBody>
      </p:sp>
      <p:sp>
        <p:nvSpPr>
          <p:cNvPr id="9" name="Text 7"/>
          <p:cNvSpPr/>
          <p:nvPr/>
        </p:nvSpPr>
        <p:spPr>
          <a:xfrm>
            <a:off x="731520" y="3451860"/>
            <a:ext cx="10698480" cy="640080"/>
          </a:xfrm>
          <a:prstGeom prst="rect">
            <a:avLst/>
          </a:prstGeom>
          <a:noFill/>
          <a:ln/>
        </p:spPr>
        <p:txBody>
          <a:bodyPr wrap="square" lIns="0" tIns="0" rIns="0" bIns="0" rtlCol="0" anchor="t"/>
          <a:lstStyle/>
          <a:p>
            <a:pPr marL="0" indent="0">
              <a:buNone/>
            </a:pPr>
            <a:r>
              <a:rPr lang="en-US" sz="1600" b="1" dirty="0">
                <a:solidFill>
                  <a:srgbClr val="2B2B28"/>
                </a:solidFill>
                <a:latin typeface="Arial" pitchFamily="34" charset="0"/>
                <a:ea typeface="Arial" pitchFamily="34" charset="-122"/>
                <a:cs typeface="Arial" pitchFamily="34" charset="-120"/>
              </a:rPr>
              <a:t>Reproducibility is downstream of documentation.  </a:t>
            </a:r>
            <a:r>
              <a:rPr lang="en-US" sz="1400" dirty="0">
                <a:solidFill>
                  <a:srgbClr val="5B5750"/>
                </a:solidFill>
                <a:latin typeface="Arial" pitchFamily="34" charset="0"/>
                <a:ea typeface="Arial" pitchFamily="34" charset="-122"/>
                <a:cs typeface="Arial" pitchFamily="34" charset="-120"/>
              </a:rPr>
              <a:t>Not of how careful any one person happens to be.</a:t>
            </a:r>
            <a:endParaRPr lang="en-US" sz="1600" dirty="0"/>
          </a:p>
        </p:txBody>
      </p:sp>
      <p:sp>
        <p:nvSpPr>
          <p:cNvPr id="10" name="Shape 8"/>
          <p:cNvSpPr/>
          <p:nvPr/>
        </p:nvSpPr>
        <p:spPr>
          <a:xfrm>
            <a:off x="731520" y="5029200"/>
            <a:ext cx="10698480" cy="0"/>
          </a:xfrm>
          <a:prstGeom prst="line">
            <a:avLst/>
          </a:prstGeom>
          <a:noFill/>
          <a:ln w="6350">
            <a:solidFill>
              <a:srgbClr val="E4E0D6"/>
            </a:solidFill>
            <a:prstDash val="solid"/>
          </a:ln>
        </p:spPr>
        <p:txBody>
          <a:bodyPr/>
          <a:lstStyle/>
          <a:p>
            <a:endParaRPr lang="en-US"/>
          </a:p>
        </p:txBody>
      </p:sp>
      <p:sp>
        <p:nvSpPr>
          <p:cNvPr id="11" name="Text 9"/>
          <p:cNvSpPr/>
          <p:nvPr/>
        </p:nvSpPr>
        <p:spPr>
          <a:xfrm>
            <a:off x="731520" y="4274820"/>
            <a:ext cx="10698480" cy="640080"/>
          </a:xfrm>
          <a:prstGeom prst="rect">
            <a:avLst/>
          </a:prstGeom>
          <a:noFill/>
          <a:ln/>
        </p:spPr>
        <p:txBody>
          <a:bodyPr wrap="square" lIns="0" tIns="0" rIns="0" bIns="0" rtlCol="0" anchor="t"/>
          <a:lstStyle/>
          <a:p>
            <a:r>
              <a:rPr lang="en-US" sz="1600" b="1" dirty="0">
                <a:solidFill>
                  <a:srgbClr val="2B2B28"/>
                </a:solidFill>
                <a:latin typeface="Arial" pitchFamily="34" charset="0"/>
                <a:ea typeface="Arial" pitchFamily="34" charset="-122"/>
                <a:cs typeface="Arial" pitchFamily="34" charset="-120"/>
              </a:rPr>
              <a:t>Tools fail on people, not features. </a:t>
            </a:r>
            <a:r>
              <a:rPr lang="en-US" sz="1400" dirty="0">
                <a:solidFill>
                  <a:schemeClr val="bg2">
                    <a:lumMod val="50000"/>
                  </a:schemeClr>
                </a:solidFill>
                <a:latin typeface="Arial" panose="020B0604020202020204" pitchFamily="34" charset="0"/>
                <a:cs typeface="Arial" panose="020B0604020202020204" pitchFamily="34" charset="0"/>
              </a:rPr>
              <a:t>Tools are adopted when they create value for their intended users</a:t>
            </a:r>
            <a:r>
              <a:rPr lang="en-US" sz="1600" dirty="0">
                <a:solidFill>
                  <a:schemeClr val="bg2">
                    <a:lumMod val="25000"/>
                  </a:schemeClr>
                </a:solidFill>
                <a:latin typeface="Arial" panose="020B0604020202020204" pitchFamily="34" charset="0"/>
                <a:cs typeface="Arial" panose="020B0604020202020204" pitchFamily="34" charset="0"/>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30">
    <p:bg>
      <p:bgPr>
        <a:solidFill>
          <a:srgbClr val="FAF9F6"/>
        </a:solidFill>
        <a:effectLst/>
      </p:bgPr>
    </p:bg>
    <p:spTree>
      <p:nvGrpSpPr>
        <p:cNvPr id="1" name=""/>
        <p:cNvGrpSpPr/>
        <p:nvPr/>
      </p:nvGrpSpPr>
      <p:grpSpPr>
        <a:xfrm>
          <a:off x="0" y="0"/>
          <a:ext cx="0" cy="0"/>
          <a:chOff x="0" y="0"/>
          <a:chExt cx="0" cy="0"/>
        </a:xfrm>
      </p:grpSpPr>
      <p:sp>
        <p:nvSpPr>
          <p:cNvPr id="2" name="Text 0"/>
          <p:cNvSpPr/>
          <p:nvPr/>
        </p:nvSpPr>
        <p:spPr>
          <a:xfrm>
            <a:off x="731520" y="548640"/>
            <a:ext cx="10698480" cy="502920"/>
          </a:xfrm>
          <a:prstGeom prst="rect">
            <a:avLst/>
          </a:prstGeom>
          <a:noFill/>
          <a:ln/>
        </p:spPr>
        <p:txBody>
          <a:bodyPr wrap="square" lIns="0" tIns="0" rIns="0" bIns="0" rtlCol="0" anchor="ctr"/>
          <a:lstStyle/>
          <a:p>
            <a:pPr marL="0" indent="0">
              <a:buNone/>
            </a:pPr>
            <a:r>
              <a:rPr lang="en-US" sz="2400" b="1" dirty="0">
                <a:solidFill>
                  <a:srgbClr val="2B2B28"/>
                </a:solidFill>
                <a:latin typeface="Arial" pitchFamily="34" charset="0"/>
                <a:ea typeface="Arial" pitchFamily="34" charset="-122"/>
                <a:cs typeface="Arial" pitchFamily="34" charset="-120"/>
              </a:rPr>
              <a:t>Sources</a:t>
            </a:r>
            <a:endParaRPr lang="en-US" sz="2400" dirty="0"/>
          </a:p>
        </p:txBody>
      </p:sp>
      <p:sp>
        <p:nvSpPr>
          <p:cNvPr id="3" name="Text 1"/>
          <p:cNvSpPr/>
          <p:nvPr/>
        </p:nvSpPr>
        <p:spPr>
          <a:xfrm>
            <a:off x="731520" y="1234440"/>
            <a:ext cx="5120640" cy="237744"/>
          </a:xfrm>
          <a:prstGeom prst="rect">
            <a:avLst/>
          </a:prstGeom>
          <a:noFill/>
          <a:ln/>
        </p:spPr>
        <p:txBody>
          <a:bodyPr wrap="square" lIns="0" tIns="0" rIns="0" bIns="0" rtlCol="0" anchor="ctr"/>
          <a:lstStyle/>
          <a:p>
            <a:pPr marL="0" indent="0">
              <a:buNone/>
            </a:pPr>
            <a:r>
              <a:rPr lang="en-US" sz="1050" b="1" kern="0" spc="40" dirty="0">
                <a:solidFill>
                  <a:srgbClr val="3F5C66"/>
                </a:solidFill>
                <a:latin typeface="Arial" pitchFamily="34" charset="0"/>
                <a:ea typeface="Arial" pitchFamily="34" charset="-122"/>
                <a:cs typeface="Arial" pitchFamily="34" charset="-120"/>
              </a:rPr>
              <a:t>LAB ORGANIZATION &amp; TASK ALLOCATION</a:t>
            </a:r>
            <a:endParaRPr lang="en-US" sz="1050" dirty="0"/>
          </a:p>
        </p:txBody>
      </p:sp>
      <p:sp>
        <p:nvSpPr>
          <p:cNvPr id="4" name="Text 2"/>
          <p:cNvSpPr/>
          <p:nvPr/>
        </p:nvSpPr>
        <p:spPr>
          <a:xfrm>
            <a:off x="731520" y="1490472"/>
            <a:ext cx="5120640" cy="1106424"/>
          </a:xfrm>
          <a:prstGeom prst="rect">
            <a:avLst/>
          </a:prstGeom>
          <a:noFill/>
          <a:ln/>
        </p:spPr>
        <p:txBody>
          <a:bodyPr wrap="square" lIns="0" tIns="0" rIns="0" bIns="0" rtlCol="0" anchor="ctr"/>
          <a:lstStyle/>
          <a:p>
            <a:pPr marL="0" indent="0">
              <a:lnSpc>
                <a:spcPct val="120000"/>
              </a:lnSpc>
              <a:buNone/>
            </a:pPr>
            <a:r>
              <a:rPr lang="en-US" sz="950" dirty="0">
                <a:solidFill>
                  <a:srgbClr val="5B5750"/>
                </a:solidFill>
                <a:latin typeface="Arial" pitchFamily="34" charset="0"/>
                <a:ea typeface="Arial" pitchFamily="34" charset="-122"/>
                <a:cs typeface="Arial" pitchFamily="34" charset="-120"/>
              </a:rPr>
              <a:t>Shibayama, Baba &amp; Walsh, 2015, Research Policy 44, 610–622</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Colyvas, Organizational Models of Scientific Inquiry,</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     NSF award 2420245, Science of Organizations, 2024–2027</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Shimizu, Nirei &amp; Maruyama, 2012</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Knorr-Cetina, Epistemic Cultures, 1999</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Latour &amp; Woolgar, Laboratory Life, 1979/1986</a:t>
            </a:r>
            <a:endParaRPr lang="en-US" sz="950" dirty="0"/>
          </a:p>
        </p:txBody>
      </p:sp>
      <p:sp>
        <p:nvSpPr>
          <p:cNvPr id="5" name="Text 3"/>
          <p:cNvSpPr/>
          <p:nvPr/>
        </p:nvSpPr>
        <p:spPr>
          <a:xfrm>
            <a:off x="6309360" y="1234440"/>
            <a:ext cx="5120640" cy="237744"/>
          </a:xfrm>
          <a:prstGeom prst="rect">
            <a:avLst/>
          </a:prstGeom>
          <a:noFill/>
          <a:ln/>
        </p:spPr>
        <p:txBody>
          <a:bodyPr wrap="square" lIns="0" tIns="0" rIns="0" bIns="0" rtlCol="0" anchor="ctr"/>
          <a:lstStyle/>
          <a:p>
            <a:pPr marL="0" indent="0">
              <a:buNone/>
            </a:pPr>
            <a:r>
              <a:rPr lang="en-US" sz="1050" b="1" kern="0" spc="40" dirty="0">
                <a:solidFill>
                  <a:srgbClr val="3F5C66"/>
                </a:solidFill>
                <a:latin typeface="Arial" pitchFamily="34" charset="0"/>
                <a:ea typeface="Arial" pitchFamily="34" charset="-122"/>
                <a:cs typeface="Arial" pitchFamily="34" charset="-120"/>
              </a:rPr>
              <a:t>RESEARCH MANAGEMENT &amp; STRUCTURE</a:t>
            </a:r>
            <a:endParaRPr lang="en-US" sz="1050" dirty="0"/>
          </a:p>
        </p:txBody>
      </p:sp>
      <p:sp>
        <p:nvSpPr>
          <p:cNvPr id="6" name="Text 4"/>
          <p:cNvSpPr/>
          <p:nvPr/>
        </p:nvSpPr>
        <p:spPr>
          <a:xfrm>
            <a:off x="6309360" y="1490472"/>
            <a:ext cx="5120640" cy="1444752"/>
          </a:xfrm>
          <a:prstGeom prst="rect">
            <a:avLst/>
          </a:prstGeom>
          <a:noFill/>
          <a:ln/>
        </p:spPr>
        <p:txBody>
          <a:bodyPr wrap="square" lIns="0" tIns="0" rIns="0" bIns="0" rtlCol="0" anchor="ctr"/>
          <a:lstStyle/>
          <a:p>
            <a:pPr marL="0" indent="0">
              <a:lnSpc>
                <a:spcPct val="120000"/>
              </a:lnSpc>
              <a:buNone/>
            </a:pPr>
            <a:r>
              <a:rPr lang="en-US" sz="950" dirty="0">
                <a:solidFill>
                  <a:srgbClr val="5B5750"/>
                </a:solidFill>
                <a:latin typeface="Arial" pitchFamily="34" charset="0"/>
                <a:ea typeface="Arial" pitchFamily="34" charset="-122"/>
                <a:cs typeface="Arial" pitchFamily="34" charset="-120"/>
              </a:rPr>
              <a:t>Nguyen &amp; Meek, 2015, Journal of Research Administration 46(1)</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Mintzberg, The Structuring of Organizations, 1979</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Edgar &amp; Geare, 2013, Studies in Higher Education</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Kirkland, 2008, Technology Analysis &amp; Strategic Management</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Pettigrew, Lee, Meek &amp; Barros, 2013, OECD</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Connell, University Research Management, 2004, OECD</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Marabaeva, Shilkina &amp; Myagkova, 2025, in University 4.0 and</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     Educational Technology for Sustainable Development</a:t>
            </a:r>
            <a:endParaRPr lang="en-US" sz="950" dirty="0"/>
          </a:p>
        </p:txBody>
      </p:sp>
      <p:sp>
        <p:nvSpPr>
          <p:cNvPr id="7" name="Text 5"/>
          <p:cNvSpPr/>
          <p:nvPr/>
        </p:nvSpPr>
        <p:spPr>
          <a:xfrm>
            <a:off x="731520" y="2798064"/>
            <a:ext cx="5120640" cy="237744"/>
          </a:xfrm>
          <a:prstGeom prst="rect">
            <a:avLst/>
          </a:prstGeom>
          <a:noFill/>
          <a:ln/>
        </p:spPr>
        <p:txBody>
          <a:bodyPr wrap="square" lIns="0" tIns="0" rIns="0" bIns="0" rtlCol="0" anchor="ctr"/>
          <a:lstStyle/>
          <a:p>
            <a:pPr marL="0" indent="0">
              <a:buNone/>
            </a:pPr>
            <a:r>
              <a:rPr lang="en-US" sz="1050" b="1" kern="0" spc="40" dirty="0">
                <a:solidFill>
                  <a:srgbClr val="3F5C66"/>
                </a:solidFill>
                <a:latin typeface="Arial" pitchFamily="34" charset="0"/>
                <a:ea typeface="Arial" pitchFamily="34" charset="-122"/>
                <a:cs typeface="Arial" pitchFamily="34" charset="-120"/>
              </a:rPr>
              <a:t>KNOWLEDGE LOSS &amp; TURNOVER</a:t>
            </a:r>
            <a:endParaRPr lang="en-US" sz="1050" dirty="0"/>
          </a:p>
        </p:txBody>
      </p:sp>
      <p:sp>
        <p:nvSpPr>
          <p:cNvPr id="8" name="Text 6"/>
          <p:cNvSpPr/>
          <p:nvPr/>
        </p:nvSpPr>
        <p:spPr>
          <a:xfrm>
            <a:off x="731520" y="3054096"/>
            <a:ext cx="5120640" cy="429768"/>
          </a:xfrm>
          <a:prstGeom prst="rect">
            <a:avLst/>
          </a:prstGeom>
          <a:noFill/>
          <a:ln/>
        </p:spPr>
        <p:txBody>
          <a:bodyPr wrap="square" lIns="0" tIns="0" rIns="0" bIns="0" rtlCol="0" anchor="ctr"/>
          <a:lstStyle/>
          <a:p>
            <a:pPr marL="0" indent="0">
              <a:lnSpc>
                <a:spcPct val="120000"/>
              </a:lnSpc>
              <a:buNone/>
            </a:pPr>
            <a:r>
              <a:rPr lang="en-US" sz="950" dirty="0">
                <a:solidFill>
                  <a:srgbClr val="5B5750"/>
                </a:solidFill>
                <a:latin typeface="Arial" pitchFamily="34" charset="0"/>
                <a:ea typeface="Arial" pitchFamily="34" charset="-122"/>
                <a:cs typeface="Arial" pitchFamily="34" charset="-120"/>
              </a:rPr>
              <a:t>Avelino, Passos, Hora &amp; Valente, 2016, ICPC</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Massingham, 2018, Journal of Knowledge Management</a:t>
            </a:r>
            <a:endParaRPr lang="en-US" sz="950" dirty="0"/>
          </a:p>
        </p:txBody>
      </p:sp>
      <p:sp>
        <p:nvSpPr>
          <p:cNvPr id="9" name="Text 7"/>
          <p:cNvSpPr/>
          <p:nvPr/>
        </p:nvSpPr>
        <p:spPr>
          <a:xfrm>
            <a:off x="6309360" y="3136392"/>
            <a:ext cx="5120640" cy="237744"/>
          </a:xfrm>
          <a:prstGeom prst="rect">
            <a:avLst/>
          </a:prstGeom>
          <a:noFill/>
          <a:ln/>
        </p:spPr>
        <p:txBody>
          <a:bodyPr wrap="square" lIns="0" tIns="0" rIns="0" bIns="0" rtlCol="0" anchor="ctr"/>
          <a:lstStyle/>
          <a:p>
            <a:pPr marL="0" indent="0">
              <a:buNone/>
            </a:pPr>
            <a:r>
              <a:rPr lang="en-US" sz="1050" b="1" kern="0" spc="40" dirty="0">
                <a:solidFill>
                  <a:srgbClr val="3F5C66"/>
                </a:solidFill>
                <a:latin typeface="Arial" pitchFamily="34" charset="0"/>
                <a:ea typeface="Arial" pitchFamily="34" charset="-122"/>
                <a:cs typeface="Arial" pitchFamily="34" charset="-120"/>
              </a:rPr>
              <a:t>REPRODUCIBILITY &amp; DATA</a:t>
            </a:r>
            <a:endParaRPr lang="en-US" sz="1050" dirty="0"/>
          </a:p>
        </p:txBody>
      </p:sp>
      <p:sp>
        <p:nvSpPr>
          <p:cNvPr id="10" name="Text 8"/>
          <p:cNvSpPr/>
          <p:nvPr/>
        </p:nvSpPr>
        <p:spPr>
          <a:xfrm>
            <a:off x="6309360" y="3392424"/>
            <a:ext cx="5120640" cy="768096"/>
          </a:xfrm>
          <a:prstGeom prst="rect">
            <a:avLst/>
          </a:prstGeom>
          <a:noFill/>
          <a:ln/>
        </p:spPr>
        <p:txBody>
          <a:bodyPr wrap="square" lIns="0" tIns="0" rIns="0" bIns="0" rtlCol="0" anchor="ctr"/>
          <a:lstStyle/>
          <a:p>
            <a:pPr marL="0" indent="0">
              <a:lnSpc>
                <a:spcPct val="120000"/>
              </a:lnSpc>
              <a:buNone/>
            </a:pPr>
            <a:r>
              <a:rPr lang="en-US" sz="950" dirty="0">
                <a:solidFill>
                  <a:srgbClr val="5B5750"/>
                </a:solidFill>
                <a:latin typeface="Arial" pitchFamily="34" charset="0"/>
                <a:ea typeface="Arial" pitchFamily="34" charset="-122"/>
                <a:cs typeface="Arial" pitchFamily="34" charset="-120"/>
              </a:rPr>
              <a:t>Open Science Collaboration, 2015, Science</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Baker, 2016, Nature 533, 452–454</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Ioannidis, 2005, PLoS Medicine</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Borgman, Big Data, Little Data, No Data, 2015</a:t>
            </a:r>
            <a:endParaRPr lang="en-US" sz="950" dirty="0"/>
          </a:p>
        </p:txBody>
      </p:sp>
      <p:sp>
        <p:nvSpPr>
          <p:cNvPr id="11" name="Text 9"/>
          <p:cNvSpPr/>
          <p:nvPr/>
        </p:nvSpPr>
        <p:spPr>
          <a:xfrm>
            <a:off x="731520" y="3685032"/>
            <a:ext cx="5120640" cy="237744"/>
          </a:xfrm>
          <a:prstGeom prst="rect">
            <a:avLst/>
          </a:prstGeom>
          <a:noFill/>
          <a:ln/>
        </p:spPr>
        <p:txBody>
          <a:bodyPr wrap="square" lIns="0" tIns="0" rIns="0" bIns="0" rtlCol="0" anchor="ctr"/>
          <a:lstStyle/>
          <a:p>
            <a:pPr marL="0" indent="0">
              <a:buNone/>
            </a:pPr>
            <a:r>
              <a:rPr lang="en-US" sz="1050" b="1" kern="0" spc="40" dirty="0">
                <a:solidFill>
                  <a:srgbClr val="3F5C66"/>
                </a:solidFill>
                <a:latin typeface="Arial" pitchFamily="34" charset="0"/>
                <a:ea typeface="Arial" pitchFamily="34" charset="-122"/>
                <a:cs typeface="Arial" pitchFamily="34" charset="-120"/>
              </a:rPr>
              <a:t>COORDINATION &amp; COLLABORATIVE TOOLS</a:t>
            </a:r>
            <a:endParaRPr lang="en-US" sz="1050" dirty="0"/>
          </a:p>
        </p:txBody>
      </p:sp>
      <p:sp>
        <p:nvSpPr>
          <p:cNvPr id="12" name="Text 10"/>
          <p:cNvSpPr/>
          <p:nvPr/>
        </p:nvSpPr>
        <p:spPr>
          <a:xfrm>
            <a:off x="731520" y="3941064"/>
            <a:ext cx="5120640" cy="768096"/>
          </a:xfrm>
          <a:prstGeom prst="rect">
            <a:avLst/>
          </a:prstGeom>
          <a:noFill/>
          <a:ln/>
        </p:spPr>
        <p:txBody>
          <a:bodyPr wrap="square" lIns="0" tIns="0" rIns="0" bIns="0" rtlCol="0" anchor="ctr"/>
          <a:lstStyle/>
          <a:p>
            <a:pPr marL="0" indent="0">
              <a:lnSpc>
                <a:spcPct val="120000"/>
              </a:lnSpc>
              <a:buNone/>
            </a:pPr>
            <a:r>
              <a:rPr lang="en-US" sz="950" dirty="0">
                <a:solidFill>
                  <a:srgbClr val="5B5750"/>
                </a:solidFill>
                <a:latin typeface="Arial" pitchFamily="34" charset="0"/>
                <a:ea typeface="Arial" pitchFamily="34" charset="-122"/>
                <a:cs typeface="Arial" pitchFamily="34" charset="-120"/>
              </a:rPr>
              <a:t>Olson &amp; Olson, 2000, Human–Computer Interaction</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Malone &amp; Crowston, 1994, ACM Computing Surveys</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Grudin, 1994, Communications of the ACM</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Schmidt &amp; Bannon, 1992</a:t>
            </a:r>
            <a:endParaRPr lang="en-US" sz="950" dirty="0"/>
          </a:p>
        </p:txBody>
      </p:sp>
      <p:sp>
        <p:nvSpPr>
          <p:cNvPr id="13" name="Text 11"/>
          <p:cNvSpPr/>
          <p:nvPr/>
        </p:nvSpPr>
        <p:spPr>
          <a:xfrm>
            <a:off x="6309360" y="4361688"/>
            <a:ext cx="5120640" cy="237744"/>
          </a:xfrm>
          <a:prstGeom prst="rect">
            <a:avLst/>
          </a:prstGeom>
          <a:noFill/>
          <a:ln/>
        </p:spPr>
        <p:txBody>
          <a:bodyPr wrap="square" lIns="0" tIns="0" rIns="0" bIns="0" rtlCol="0" anchor="ctr"/>
          <a:lstStyle/>
          <a:p>
            <a:pPr marL="0" indent="0">
              <a:buNone/>
            </a:pPr>
            <a:r>
              <a:rPr lang="en-US" sz="1050" b="1" kern="0" spc="40" dirty="0">
                <a:solidFill>
                  <a:srgbClr val="3F5C66"/>
                </a:solidFill>
                <a:latin typeface="Arial" pitchFamily="34" charset="0"/>
                <a:ea typeface="Arial" pitchFamily="34" charset="-122"/>
                <a:cs typeface="Arial" pitchFamily="34" charset="-120"/>
              </a:rPr>
              <a:t>INVISIBLE WORK &amp; ACADEMIC LABOR</a:t>
            </a:r>
            <a:endParaRPr lang="en-US" sz="1050" dirty="0"/>
          </a:p>
        </p:txBody>
      </p:sp>
      <p:sp>
        <p:nvSpPr>
          <p:cNvPr id="14" name="Text 12"/>
          <p:cNvSpPr/>
          <p:nvPr/>
        </p:nvSpPr>
        <p:spPr>
          <a:xfrm>
            <a:off x="6309360" y="4617720"/>
            <a:ext cx="5120640" cy="768096"/>
          </a:xfrm>
          <a:prstGeom prst="rect">
            <a:avLst/>
          </a:prstGeom>
          <a:noFill/>
          <a:ln/>
        </p:spPr>
        <p:txBody>
          <a:bodyPr wrap="square" lIns="0" tIns="0" rIns="0" bIns="0" rtlCol="0" anchor="ctr"/>
          <a:lstStyle/>
          <a:p>
            <a:pPr marL="0" indent="0">
              <a:lnSpc>
                <a:spcPct val="120000"/>
              </a:lnSpc>
              <a:buNone/>
            </a:pPr>
            <a:r>
              <a:rPr lang="en-US" sz="950" dirty="0">
                <a:solidFill>
                  <a:srgbClr val="5B5750"/>
                </a:solidFill>
                <a:latin typeface="Arial" pitchFamily="34" charset="0"/>
                <a:ea typeface="Arial" pitchFamily="34" charset="-122"/>
                <a:cs typeface="Arial" pitchFamily="34" charset="-120"/>
              </a:rPr>
              <a:t>Star &amp; Strauss, 1999</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Star, 1999, American Behavioral Scientist</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Guarino &amp; Borden, 2017, Research in Higher Education</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Broadbent, Troup &amp; Strachan, 2013</a:t>
            </a:r>
            <a:endParaRPr lang="en-US" sz="950" dirty="0"/>
          </a:p>
        </p:txBody>
      </p:sp>
      <p:sp>
        <p:nvSpPr>
          <p:cNvPr id="15" name="Text 13"/>
          <p:cNvSpPr/>
          <p:nvPr/>
        </p:nvSpPr>
        <p:spPr>
          <a:xfrm>
            <a:off x="731520" y="4910328"/>
            <a:ext cx="5120640" cy="237744"/>
          </a:xfrm>
          <a:prstGeom prst="rect">
            <a:avLst/>
          </a:prstGeom>
          <a:noFill/>
          <a:ln/>
        </p:spPr>
        <p:txBody>
          <a:bodyPr wrap="square" lIns="0" tIns="0" rIns="0" bIns="0" rtlCol="0" anchor="ctr"/>
          <a:lstStyle/>
          <a:p>
            <a:pPr marL="0" indent="0">
              <a:buNone/>
            </a:pPr>
            <a:r>
              <a:rPr lang="en-US" sz="1050" b="1" kern="0" spc="40" dirty="0">
                <a:solidFill>
                  <a:srgbClr val="3F5C66"/>
                </a:solidFill>
                <a:latin typeface="Arial" pitchFamily="34" charset="0"/>
                <a:ea typeface="Arial" pitchFamily="34" charset="-122"/>
                <a:cs typeface="Arial" pitchFamily="34" charset="-120"/>
              </a:rPr>
              <a:t>CAREERS &amp; CLIMATE</a:t>
            </a:r>
            <a:endParaRPr lang="en-US" sz="1050" dirty="0"/>
          </a:p>
        </p:txBody>
      </p:sp>
      <p:sp>
        <p:nvSpPr>
          <p:cNvPr id="16" name="Text 14"/>
          <p:cNvSpPr/>
          <p:nvPr/>
        </p:nvSpPr>
        <p:spPr>
          <a:xfrm>
            <a:off x="731520" y="5166360"/>
            <a:ext cx="5120640" cy="429768"/>
          </a:xfrm>
          <a:prstGeom prst="rect">
            <a:avLst/>
          </a:prstGeom>
          <a:noFill/>
          <a:ln/>
        </p:spPr>
        <p:txBody>
          <a:bodyPr wrap="square" lIns="0" tIns="0" rIns="0" bIns="0" rtlCol="0" anchor="ctr"/>
          <a:lstStyle/>
          <a:p>
            <a:pPr marL="0" indent="0">
              <a:lnSpc>
                <a:spcPct val="120000"/>
              </a:lnSpc>
              <a:buNone/>
            </a:pPr>
            <a:r>
              <a:rPr lang="en-US" sz="950" dirty="0">
                <a:solidFill>
                  <a:srgbClr val="5B5750"/>
                </a:solidFill>
                <a:latin typeface="Arial" pitchFamily="34" charset="0"/>
                <a:ea typeface="Arial" pitchFamily="34" charset="-122"/>
                <a:cs typeface="Arial" pitchFamily="34" charset="-120"/>
              </a:rPr>
              <a:t>Evans, Bira, Gastelum, Weiss &amp; Vanderford, 2018, Nature Biotechnology</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Woolston, Nature Postdoc Survey, 2023</a:t>
            </a:r>
            <a:endParaRPr lang="en-US" sz="950" dirty="0"/>
          </a:p>
        </p:txBody>
      </p:sp>
      <p:sp>
        <p:nvSpPr>
          <p:cNvPr id="17" name="Text 15"/>
          <p:cNvSpPr/>
          <p:nvPr/>
        </p:nvSpPr>
        <p:spPr>
          <a:xfrm>
            <a:off x="6309360" y="5586984"/>
            <a:ext cx="5120640" cy="237744"/>
          </a:xfrm>
          <a:prstGeom prst="rect">
            <a:avLst/>
          </a:prstGeom>
          <a:noFill/>
          <a:ln/>
        </p:spPr>
        <p:txBody>
          <a:bodyPr wrap="square" lIns="0" tIns="0" rIns="0" bIns="0" rtlCol="0" anchor="ctr"/>
          <a:lstStyle/>
          <a:p>
            <a:pPr marL="0" indent="0">
              <a:buNone/>
            </a:pPr>
            <a:r>
              <a:rPr lang="en-US" sz="1050" b="1" kern="0" spc="40" dirty="0">
                <a:solidFill>
                  <a:srgbClr val="3F5C66"/>
                </a:solidFill>
                <a:latin typeface="Arial" pitchFamily="34" charset="0"/>
                <a:ea typeface="Arial" pitchFamily="34" charset="-122"/>
                <a:cs typeface="Arial" pitchFamily="34" charset="-120"/>
              </a:rPr>
              <a:t>CO-DESIGN</a:t>
            </a:r>
            <a:endParaRPr lang="en-US" sz="1050" dirty="0"/>
          </a:p>
        </p:txBody>
      </p:sp>
      <p:sp>
        <p:nvSpPr>
          <p:cNvPr id="18" name="Text 16"/>
          <p:cNvSpPr/>
          <p:nvPr/>
        </p:nvSpPr>
        <p:spPr>
          <a:xfrm>
            <a:off x="6309360" y="5843016"/>
            <a:ext cx="5120640" cy="429768"/>
          </a:xfrm>
          <a:prstGeom prst="rect">
            <a:avLst/>
          </a:prstGeom>
          <a:noFill/>
          <a:ln/>
        </p:spPr>
        <p:txBody>
          <a:bodyPr wrap="square" lIns="0" tIns="0" rIns="0" bIns="0" rtlCol="0" anchor="ctr"/>
          <a:lstStyle/>
          <a:p>
            <a:pPr marL="0" indent="0">
              <a:lnSpc>
                <a:spcPct val="120000"/>
              </a:lnSpc>
              <a:buNone/>
            </a:pPr>
            <a:r>
              <a:rPr lang="en-US" sz="950" dirty="0">
                <a:solidFill>
                  <a:srgbClr val="5B5750"/>
                </a:solidFill>
                <a:latin typeface="Arial" pitchFamily="34" charset="0"/>
                <a:ea typeface="Arial" pitchFamily="34" charset="-122"/>
                <a:cs typeface="Arial" pitchFamily="34" charset="-120"/>
              </a:rPr>
              <a:t>Bødker, Ehn, Kammersgaard, Kyng &amp; Sundblad, 1987</a:t>
            </a:r>
            <a:endParaRPr lang="en-US" sz="950" dirty="0"/>
          </a:p>
          <a:p>
            <a:pPr marL="0" indent="0">
              <a:lnSpc>
                <a:spcPct val="120000"/>
              </a:lnSpc>
              <a:buNone/>
            </a:pPr>
            <a:r>
              <a:rPr lang="en-US" sz="950" dirty="0">
                <a:solidFill>
                  <a:srgbClr val="5B5750"/>
                </a:solidFill>
                <a:latin typeface="Arial" pitchFamily="34" charset="0"/>
                <a:ea typeface="Arial" pitchFamily="34" charset="-122"/>
                <a:cs typeface="Arial" pitchFamily="34" charset="-120"/>
              </a:rPr>
              <a:t>Ehn &amp; Kyng, 1991</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9F6"/>
        </a:solidFill>
        <a:effectLst/>
      </p:bgPr>
    </p:bg>
    <p:spTree>
      <p:nvGrpSpPr>
        <p:cNvPr id="1" name="">
          <a:extLst>
            <a:ext uri="{FF2B5EF4-FFF2-40B4-BE49-F238E27FC236}">
              <a16:creationId xmlns:a16="http://schemas.microsoft.com/office/drawing/2014/main" id="{4DB42E33-47BE-9236-FDE9-D0AE16C28C83}"/>
            </a:ext>
          </a:extLst>
        </p:cNvPr>
        <p:cNvGrpSpPr/>
        <p:nvPr/>
      </p:nvGrpSpPr>
      <p:grpSpPr>
        <a:xfrm>
          <a:off x="0" y="0"/>
          <a:ext cx="0" cy="0"/>
          <a:chOff x="0" y="0"/>
          <a:chExt cx="0" cy="0"/>
        </a:xfrm>
      </p:grpSpPr>
      <p:sp>
        <p:nvSpPr>
          <p:cNvPr id="5" name="Text 1">
            <a:extLst>
              <a:ext uri="{FF2B5EF4-FFF2-40B4-BE49-F238E27FC236}">
                <a16:creationId xmlns:a16="http://schemas.microsoft.com/office/drawing/2014/main" id="{4B67CAEE-B11E-AEC0-4C27-517B23EA7F66}"/>
              </a:ext>
            </a:extLst>
          </p:cNvPr>
          <p:cNvSpPr/>
          <p:nvPr/>
        </p:nvSpPr>
        <p:spPr>
          <a:xfrm>
            <a:off x="758952" y="786384"/>
            <a:ext cx="8229600" cy="658368"/>
          </a:xfrm>
          <a:prstGeom prst="rect">
            <a:avLst/>
          </a:prstGeom>
          <a:noFill/>
          <a:ln/>
        </p:spPr>
        <p:txBody>
          <a:bodyPr wrap="square" lIns="0" tIns="0" rIns="0" bIns="0" rtlCol="0" anchor="ctr"/>
          <a:lstStyle/>
          <a:p>
            <a:pPr marL="0" indent="0">
              <a:buNone/>
            </a:pPr>
            <a:r>
              <a:rPr lang="en-US" sz="4000" b="1" dirty="0">
                <a:solidFill>
                  <a:srgbClr val="2B2B28"/>
                </a:solidFill>
                <a:latin typeface="Arial" pitchFamily="34" charset="0"/>
                <a:ea typeface="Arial" pitchFamily="34" charset="-122"/>
                <a:cs typeface="Arial" pitchFamily="34" charset="-120"/>
              </a:rPr>
              <a:t>What we'll cover</a:t>
            </a:r>
            <a:endParaRPr lang="en-US" sz="4000" dirty="0"/>
          </a:p>
        </p:txBody>
      </p:sp>
      <p:sp>
        <p:nvSpPr>
          <p:cNvPr id="6" name="Shape 3">
            <a:extLst>
              <a:ext uri="{FF2B5EF4-FFF2-40B4-BE49-F238E27FC236}">
                <a16:creationId xmlns:a16="http://schemas.microsoft.com/office/drawing/2014/main" id="{BBF17905-D78A-5A83-531D-F72372246D5A}"/>
              </a:ext>
            </a:extLst>
          </p:cNvPr>
          <p:cNvSpPr/>
          <p:nvPr/>
        </p:nvSpPr>
        <p:spPr>
          <a:xfrm>
            <a:off x="758952" y="2395728"/>
            <a:ext cx="10673791" cy="0"/>
          </a:xfrm>
          <a:prstGeom prst="line">
            <a:avLst/>
          </a:prstGeom>
          <a:noFill/>
          <a:ln w="12700">
            <a:solidFill>
              <a:srgbClr val="E4E0D6"/>
            </a:solidFill>
            <a:prstDash val="solid"/>
          </a:ln>
        </p:spPr>
        <p:txBody>
          <a:bodyPr/>
          <a:lstStyle/>
          <a:p>
            <a:endParaRPr lang="en-US"/>
          </a:p>
        </p:txBody>
      </p:sp>
      <p:sp>
        <p:nvSpPr>
          <p:cNvPr id="7" name="Text 4">
            <a:extLst>
              <a:ext uri="{FF2B5EF4-FFF2-40B4-BE49-F238E27FC236}">
                <a16:creationId xmlns:a16="http://schemas.microsoft.com/office/drawing/2014/main" id="{7B1FDE2B-285B-C020-072B-CB0B8E253769}"/>
              </a:ext>
            </a:extLst>
          </p:cNvPr>
          <p:cNvSpPr/>
          <p:nvPr/>
        </p:nvSpPr>
        <p:spPr>
          <a:xfrm>
            <a:off x="758952" y="2578608"/>
            <a:ext cx="640080" cy="274320"/>
          </a:xfrm>
          <a:prstGeom prst="rect">
            <a:avLst/>
          </a:prstGeom>
          <a:noFill/>
          <a:ln/>
        </p:spPr>
        <p:txBody>
          <a:bodyPr wrap="square" lIns="0" tIns="0" rIns="0" bIns="0" rtlCol="0" anchor="ctr"/>
          <a:lstStyle/>
          <a:p>
            <a:pPr marL="0" indent="0">
              <a:buNone/>
            </a:pPr>
            <a:r>
              <a:rPr lang="en-US" sz="1300" b="1" kern="0" spc="100" dirty="0">
                <a:solidFill>
                  <a:srgbClr val="3F5C66"/>
                </a:solidFill>
                <a:latin typeface="Arial" pitchFamily="34" charset="0"/>
                <a:ea typeface="Arial" pitchFamily="34" charset="-122"/>
                <a:cs typeface="Arial" pitchFamily="34" charset="-120"/>
              </a:rPr>
              <a:t>01</a:t>
            </a:r>
            <a:endParaRPr lang="en-US" sz="1300" dirty="0"/>
          </a:p>
        </p:txBody>
      </p:sp>
      <p:sp>
        <p:nvSpPr>
          <p:cNvPr id="9" name="Text 5">
            <a:extLst>
              <a:ext uri="{FF2B5EF4-FFF2-40B4-BE49-F238E27FC236}">
                <a16:creationId xmlns:a16="http://schemas.microsoft.com/office/drawing/2014/main" id="{51585CF9-09B6-E231-C7D0-732626B94FCC}"/>
              </a:ext>
            </a:extLst>
          </p:cNvPr>
          <p:cNvSpPr/>
          <p:nvPr/>
        </p:nvSpPr>
        <p:spPr>
          <a:xfrm>
            <a:off x="1508760" y="2551176"/>
            <a:ext cx="6766560" cy="329184"/>
          </a:xfrm>
          <a:prstGeom prst="rect">
            <a:avLst/>
          </a:prstGeom>
          <a:noFill/>
          <a:ln/>
        </p:spPr>
        <p:txBody>
          <a:bodyPr wrap="square" lIns="0" tIns="0" rIns="0" bIns="0" rtlCol="0" anchor="ctr"/>
          <a:lstStyle/>
          <a:p>
            <a:pPr marL="0" indent="0">
              <a:buNone/>
            </a:pPr>
            <a:r>
              <a:rPr lang="en-US" sz="1900" b="1" dirty="0">
                <a:solidFill>
                  <a:srgbClr val="2B2B28"/>
                </a:solidFill>
                <a:latin typeface="Arial" pitchFamily="34" charset="0"/>
                <a:ea typeface="Arial" pitchFamily="34" charset="-122"/>
                <a:cs typeface="Arial" pitchFamily="34" charset="-120"/>
              </a:rPr>
              <a:t>What are lab operations and why do they matter</a:t>
            </a:r>
            <a:endParaRPr lang="en-US" sz="1900" dirty="0"/>
          </a:p>
        </p:txBody>
      </p:sp>
      <p:sp>
        <p:nvSpPr>
          <p:cNvPr id="10" name="Text 6">
            <a:extLst>
              <a:ext uri="{FF2B5EF4-FFF2-40B4-BE49-F238E27FC236}">
                <a16:creationId xmlns:a16="http://schemas.microsoft.com/office/drawing/2014/main" id="{F0503AD1-2DC0-E2FD-6858-56CC432EBA99}"/>
              </a:ext>
            </a:extLst>
          </p:cNvPr>
          <p:cNvSpPr/>
          <p:nvPr/>
        </p:nvSpPr>
        <p:spPr>
          <a:xfrm>
            <a:off x="1508760" y="2898648"/>
            <a:ext cx="8138160" cy="457200"/>
          </a:xfrm>
          <a:prstGeom prst="rect">
            <a:avLst/>
          </a:prstGeom>
          <a:noFill/>
          <a:ln/>
        </p:spPr>
        <p:txBody>
          <a:bodyPr wrap="square" lIns="0" tIns="0" rIns="0" bIns="0" rtlCol="0" anchor="t"/>
          <a:lstStyle/>
          <a:p>
            <a:pPr marL="0" indent="0">
              <a:lnSpc>
                <a:spcPts val="1700"/>
              </a:lnSpc>
              <a:buNone/>
            </a:pPr>
            <a:r>
              <a:rPr lang="en-US" sz="1250" dirty="0">
                <a:solidFill>
                  <a:srgbClr val="5B5750"/>
                </a:solidFill>
                <a:latin typeface="Arial" pitchFamily="34" charset="0"/>
                <a:ea typeface="Arial" pitchFamily="34" charset="-122"/>
                <a:cs typeface="Arial" pitchFamily="34" charset="-120"/>
              </a:rPr>
              <a:t>Reproducibility, turnover, and the protocol nobody wrote down.</a:t>
            </a:r>
            <a:endParaRPr lang="en-US" sz="1250" dirty="0"/>
          </a:p>
        </p:txBody>
      </p:sp>
      <p:sp>
        <p:nvSpPr>
          <p:cNvPr id="11" name="Text 7">
            <a:extLst>
              <a:ext uri="{FF2B5EF4-FFF2-40B4-BE49-F238E27FC236}">
                <a16:creationId xmlns:a16="http://schemas.microsoft.com/office/drawing/2014/main" id="{78192502-F441-A8A7-7C5C-5447EB282ED7}"/>
              </a:ext>
            </a:extLst>
          </p:cNvPr>
          <p:cNvSpPr/>
          <p:nvPr/>
        </p:nvSpPr>
        <p:spPr>
          <a:xfrm>
            <a:off x="9692640" y="2578608"/>
            <a:ext cx="1737360" cy="274320"/>
          </a:xfrm>
          <a:prstGeom prst="rect">
            <a:avLst/>
          </a:prstGeom>
          <a:noFill/>
          <a:ln/>
        </p:spPr>
        <p:txBody>
          <a:bodyPr wrap="square" lIns="0" tIns="0" rIns="0" bIns="0" rtlCol="0" anchor="ctr"/>
          <a:lstStyle/>
          <a:p>
            <a:pPr marL="0" indent="0" algn="r">
              <a:buNone/>
            </a:pPr>
            <a:r>
              <a:rPr lang="en-US" sz="1100" dirty="0">
                <a:solidFill>
                  <a:srgbClr val="5B5750"/>
                </a:solidFill>
                <a:latin typeface="Arial" pitchFamily="34" charset="0"/>
                <a:ea typeface="Arial" pitchFamily="34" charset="-122"/>
                <a:cs typeface="Arial" pitchFamily="34" charset="-120"/>
              </a:rPr>
              <a:t>3 discussions</a:t>
            </a:r>
            <a:endParaRPr lang="en-US" sz="1100" dirty="0"/>
          </a:p>
        </p:txBody>
      </p:sp>
      <p:sp>
        <p:nvSpPr>
          <p:cNvPr id="12" name="Shape 8">
            <a:extLst>
              <a:ext uri="{FF2B5EF4-FFF2-40B4-BE49-F238E27FC236}">
                <a16:creationId xmlns:a16="http://schemas.microsoft.com/office/drawing/2014/main" id="{5A569A73-BA38-8512-8E0A-D3E20C5AAF21}"/>
              </a:ext>
            </a:extLst>
          </p:cNvPr>
          <p:cNvSpPr/>
          <p:nvPr/>
        </p:nvSpPr>
        <p:spPr>
          <a:xfrm>
            <a:off x="758952" y="3456432"/>
            <a:ext cx="10673791" cy="0"/>
          </a:xfrm>
          <a:prstGeom prst="line">
            <a:avLst/>
          </a:prstGeom>
          <a:noFill/>
          <a:ln w="12700">
            <a:solidFill>
              <a:srgbClr val="E4E0D6"/>
            </a:solidFill>
            <a:prstDash val="solid"/>
          </a:ln>
        </p:spPr>
        <p:txBody>
          <a:bodyPr/>
          <a:lstStyle/>
          <a:p>
            <a:endParaRPr lang="en-US"/>
          </a:p>
        </p:txBody>
      </p:sp>
      <p:sp>
        <p:nvSpPr>
          <p:cNvPr id="13" name="Text 9">
            <a:extLst>
              <a:ext uri="{FF2B5EF4-FFF2-40B4-BE49-F238E27FC236}">
                <a16:creationId xmlns:a16="http://schemas.microsoft.com/office/drawing/2014/main" id="{6430404E-D2FD-7F3D-ED01-912B806F7B04}"/>
              </a:ext>
            </a:extLst>
          </p:cNvPr>
          <p:cNvSpPr/>
          <p:nvPr/>
        </p:nvSpPr>
        <p:spPr>
          <a:xfrm>
            <a:off x="758952" y="3639312"/>
            <a:ext cx="640080" cy="274320"/>
          </a:xfrm>
          <a:prstGeom prst="rect">
            <a:avLst/>
          </a:prstGeom>
          <a:noFill/>
          <a:ln/>
        </p:spPr>
        <p:txBody>
          <a:bodyPr wrap="square" lIns="0" tIns="0" rIns="0" bIns="0" rtlCol="0" anchor="ctr"/>
          <a:lstStyle/>
          <a:p>
            <a:pPr marL="0" indent="0">
              <a:buNone/>
            </a:pPr>
            <a:r>
              <a:rPr lang="en-US" sz="1300" b="1" kern="0" spc="100" dirty="0">
                <a:solidFill>
                  <a:srgbClr val="3F5C66"/>
                </a:solidFill>
                <a:latin typeface="Arial" pitchFamily="34" charset="0"/>
                <a:ea typeface="Arial" pitchFamily="34" charset="-122"/>
                <a:cs typeface="Arial" pitchFamily="34" charset="-120"/>
              </a:rPr>
              <a:t>02</a:t>
            </a:r>
            <a:endParaRPr lang="en-US" sz="1300" dirty="0"/>
          </a:p>
        </p:txBody>
      </p:sp>
      <p:sp>
        <p:nvSpPr>
          <p:cNvPr id="14" name="Text 10">
            <a:extLst>
              <a:ext uri="{FF2B5EF4-FFF2-40B4-BE49-F238E27FC236}">
                <a16:creationId xmlns:a16="http://schemas.microsoft.com/office/drawing/2014/main" id="{2560ACE9-7096-40FC-D666-82ADBEBC2327}"/>
              </a:ext>
            </a:extLst>
          </p:cNvPr>
          <p:cNvSpPr/>
          <p:nvPr/>
        </p:nvSpPr>
        <p:spPr>
          <a:xfrm>
            <a:off x="1508760" y="3611880"/>
            <a:ext cx="6766560" cy="329184"/>
          </a:xfrm>
          <a:prstGeom prst="rect">
            <a:avLst/>
          </a:prstGeom>
          <a:noFill/>
          <a:ln/>
        </p:spPr>
        <p:txBody>
          <a:bodyPr wrap="square" lIns="0" tIns="0" rIns="0" bIns="0" rtlCol="0" anchor="ctr"/>
          <a:lstStyle/>
          <a:p>
            <a:pPr marL="0" indent="0">
              <a:buNone/>
            </a:pPr>
            <a:r>
              <a:rPr lang="en-US" sz="1900" b="1" dirty="0">
                <a:solidFill>
                  <a:srgbClr val="2B2B28"/>
                </a:solidFill>
                <a:latin typeface="Arial" pitchFamily="34" charset="0"/>
                <a:ea typeface="Arial" pitchFamily="34" charset="-122"/>
                <a:cs typeface="Arial" pitchFamily="34" charset="-120"/>
              </a:rPr>
              <a:t>The lab is an organization</a:t>
            </a:r>
            <a:endParaRPr lang="en-US" sz="1900" dirty="0"/>
          </a:p>
        </p:txBody>
      </p:sp>
      <p:sp>
        <p:nvSpPr>
          <p:cNvPr id="15" name="Text 11">
            <a:extLst>
              <a:ext uri="{FF2B5EF4-FFF2-40B4-BE49-F238E27FC236}">
                <a16:creationId xmlns:a16="http://schemas.microsoft.com/office/drawing/2014/main" id="{0A364C39-7445-2244-CB45-F5A79C236F0E}"/>
              </a:ext>
            </a:extLst>
          </p:cNvPr>
          <p:cNvSpPr/>
          <p:nvPr/>
        </p:nvSpPr>
        <p:spPr>
          <a:xfrm>
            <a:off x="1508760" y="3959352"/>
            <a:ext cx="8138160" cy="457200"/>
          </a:xfrm>
          <a:prstGeom prst="rect">
            <a:avLst/>
          </a:prstGeom>
          <a:noFill/>
          <a:ln/>
        </p:spPr>
        <p:txBody>
          <a:bodyPr wrap="square" lIns="0" tIns="0" rIns="0" bIns="0" rtlCol="0" anchor="t"/>
          <a:lstStyle/>
          <a:p>
            <a:pPr marL="0" indent="0">
              <a:lnSpc>
                <a:spcPts val="1700"/>
              </a:lnSpc>
              <a:buNone/>
            </a:pPr>
            <a:r>
              <a:rPr lang="en-US" sz="1250" dirty="0">
                <a:solidFill>
                  <a:srgbClr val="5B5750"/>
                </a:solidFill>
                <a:latin typeface="Arial" pitchFamily="34" charset="0"/>
                <a:ea typeface="Arial" pitchFamily="34" charset="-122"/>
                <a:cs typeface="Arial" pitchFamily="34" charset="-120"/>
              </a:rPr>
              <a:t>Decades of research on organizations. Who does the work that never shows up on a CV.</a:t>
            </a:r>
            <a:endParaRPr lang="en-US" sz="1250" dirty="0"/>
          </a:p>
        </p:txBody>
      </p:sp>
      <p:sp>
        <p:nvSpPr>
          <p:cNvPr id="16" name="Text 12">
            <a:extLst>
              <a:ext uri="{FF2B5EF4-FFF2-40B4-BE49-F238E27FC236}">
                <a16:creationId xmlns:a16="http://schemas.microsoft.com/office/drawing/2014/main" id="{5B567421-3007-6C99-B37F-5C333973B867}"/>
              </a:ext>
            </a:extLst>
          </p:cNvPr>
          <p:cNvSpPr/>
          <p:nvPr/>
        </p:nvSpPr>
        <p:spPr>
          <a:xfrm>
            <a:off x="9692640" y="3639312"/>
            <a:ext cx="1737360" cy="274320"/>
          </a:xfrm>
          <a:prstGeom prst="rect">
            <a:avLst/>
          </a:prstGeom>
          <a:noFill/>
          <a:ln/>
        </p:spPr>
        <p:txBody>
          <a:bodyPr wrap="square" lIns="0" tIns="0" rIns="0" bIns="0" rtlCol="0" anchor="ctr"/>
          <a:lstStyle/>
          <a:p>
            <a:pPr marL="0" indent="0" algn="r">
              <a:buNone/>
            </a:pPr>
            <a:r>
              <a:rPr lang="en-US" sz="1100" dirty="0">
                <a:solidFill>
                  <a:srgbClr val="5B5750"/>
                </a:solidFill>
                <a:latin typeface="Arial" pitchFamily="34" charset="0"/>
                <a:ea typeface="Arial" pitchFamily="34" charset="-122"/>
                <a:cs typeface="Arial" pitchFamily="34" charset="-120"/>
              </a:rPr>
              <a:t>2 discussions</a:t>
            </a:r>
            <a:endParaRPr lang="en-US" sz="1100" dirty="0"/>
          </a:p>
        </p:txBody>
      </p:sp>
      <p:sp>
        <p:nvSpPr>
          <p:cNvPr id="17" name="Shape 13">
            <a:extLst>
              <a:ext uri="{FF2B5EF4-FFF2-40B4-BE49-F238E27FC236}">
                <a16:creationId xmlns:a16="http://schemas.microsoft.com/office/drawing/2014/main" id="{0AC8B643-B33D-C9ED-44C5-228441AF9C0C}"/>
              </a:ext>
            </a:extLst>
          </p:cNvPr>
          <p:cNvSpPr/>
          <p:nvPr/>
        </p:nvSpPr>
        <p:spPr>
          <a:xfrm>
            <a:off x="758952" y="4517136"/>
            <a:ext cx="10673791" cy="0"/>
          </a:xfrm>
          <a:prstGeom prst="line">
            <a:avLst/>
          </a:prstGeom>
          <a:noFill/>
          <a:ln w="12700">
            <a:solidFill>
              <a:srgbClr val="E4E0D6"/>
            </a:solidFill>
            <a:prstDash val="solid"/>
          </a:ln>
        </p:spPr>
        <p:txBody>
          <a:bodyPr/>
          <a:lstStyle/>
          <a:p>
            <a:endParaRPr lang="en-US"/>
          </a:p>
        </p:txBody>
      </p:sp>
      <p:sp>
        <p:nvSpPr>
          <p:cNvPr id="18" name="Text 14">
            <a:extLst>
              <a:ext uri="{FF2B5EF4-FFF2-40B4-BE49-F238E27FC236}">
                <a16:creationId xmlns:a16="http://schemas.microsoft.com/office/drawing/2014/main" id="{83758509-7E75-0EDF-61B8-9B8D98D1E5CB}"/>
              </a:ext>
            </a:extLst>
          </p:cNvPr>
          <p:cNvSpPr/>
          <p:nvPr/>
        </p:nvSpPr>
        <p:spPr>
          <a:xfrm>
            <a:off x="758952" y="4700016"/>
            <a:ext cx="640080" cy="274320"/>
          </a:xfrm>
          <a:prstGeom prst="rect">
            <a:avLst/>
          </a:prstGeom>
          <a:noFill/>
          <a:ln/>
        </p:spPr>
        <p:txBody>
          <a:bodyPr wrap="square" lIns="0" tIns="0" rIns="0" bIns="0" rtlCol="0" anchor="ctr"/>
          <a:lstStyle/>
          <a:p>
            <a:pPr marL="0" indent="0">
              <a:buNone/>
            </a:pPr>
            <a:r>
              <a:rPr lang="en-US" sz="1300" b="1" kern="0" spc="100" dirty="0">
                <a:solidFill>
                  <a:srgbClr val="3F5C66"/>
                </a:solidFill>
                <a:latin typeface="Arial" pitchFamily="34" charset="0"/>
                <a:ea typeface="Arial" pitchFamily="34" charset="-122"/>
                <a:cs typeface="Arial" pitchFamily="34" charset="-120"/>
              </a:rPr>
              <a:t>03</a:t>
            </a:r>
            <a:endParaRPr lang="en-US" sz="1300" dirty="0"/>
          </a:p>
        </p:txBody>
      </p:sp>
      <p:sp>
        <p:nvSpPr>
          <p:cNvPr id="19" name="Text 15">
            <a:extLst>
              <a:ext uri="{FF2B5EF4-FFF2-40B4-BE49-F238E27FC236}">
                <a16:creationId xmlns:a16="http://schemas.microsoft.com/office/drawing/2014/main" id="{B380E5D5-BBF8-394F-FE8C-A37F4180B448}"/>
              </a:ext>
            </a:extLst>
          </p:cNvPr>
          <p:cNvSpPr/>
          <p:nvPr/>
        </p:nvSpPr>
        <p:spPr>
          <a:xfrm>
            <a:off x="1508760" y="4672584"/>
            <a:ext cx="6766560" cy="329184"/>
          </a:xfrm>
          <a:prstGeom prst="rect">
            <a:avLst/>
          </a:prstGeom>
          <a:noFill/>
          <a:ln/>
        </p:spPr>
        <p:txBody>
          <a:bodyPr wrap="square" lIns="0" tIns="0" rIns="0" bIns="0" rtlCol="0" anchor="ctr"/>
          <a:lstStyle/>
          <a:p>
            <a:pPr marL="0" indent="0">
              <a:buNone/>
            </a:pPr>
            <a:r>
              <a:rPr lang="en-US" sz="1900" b="1" dirty="0">
                <a:solidFill>
                  <a:srgbClr val="2B2B28"/>
                </a:solidFill>
                <a:latin typeface="Arial" pitchFamily="34" charset="0"/>
                <a:ea typeface="Arial" pitchFamily="34" charset="-122"/>
                <a:cs typeface="Arial" pitchFamily="34" charset="-120"/>
              </a:rPr>
              <a:t>Designing something people will actually use</a:t>
            </a:r>
            <a:endParaRPr lang="en-US" sz="1900" dirty="0"/>
          </a:p>
        </p:txBody>
      </p:sp>
      <p:sp>
        <p:nvSpPr>
          <p:cNvPr id="20" name="Text 16">
            <a:extLst>
              <a:ext uri="{FF2B5EF4-FFF2-40B4-BE49-F238E27FC236}">
                <a16:creationId xmlns:a16="http://schemas.microsoft.com/office/drawing/2014/main" id="{3C86648D-ECDA-0CD2-8206-762AC60AF2E8}"/>
              </a:ext>
            </a:extLst>
          </p:cNvPr>
          <p:cNvSpPr/>
          <p:nvPr/>
        </p:nvSpPr>
        <p:spPr>
          <a:xfrm>
            <a:off x="1508760" y="5020056"/>
            <a:ext cx="8138160" cy="457200"/>
          </a:xfrm>
          <a:prstGeom prst="rect">
            <a:avLst/>
          </a:prstGeom>
          <a:noFill/>
          <a:ln/>
        </p:spPr>
        <p:txBody>
          <a:bodyPr wrap="square" lIns="0" tIns="0" rIns="0" bIns="0" rtlCol="0" anchor="t"/>
          <a:lstStyle/>
          <a:p>
            <a:pPr marL="0" indent="0">
              <a:lnSpc>
                <a:spcPts val="1700"/>
              </a:lnSpc>
              <a:buNone/>
            </a:pPr>
            <a:r>
              <a:rPr lang="en-US" sz="1250" dirty="0">
                <a:solidFill>
                  <a:srgbClr val="5B5750"/>
                </a:solidFill>
                <a:latin typeface="Arial" pitchFamily="34" charset="0"/>
                <a:ea typeface="Arial" pitchFamily="34" charset="-122"/>
                <a:cs typeface="Arial" pitchFamily="34" charset="-120"/>
              </a:rPr>
              <a:t>Why shared tools fail, and the one thing that makes them stick.</a:t>
            </a:r>
            <a:endParaRPr lang="en-US" sz="1250" dirty="0"/>
          </a:p>
        </p:txBody>
      </p:sp>
      <p:sp>
        <p:nvSpPr>
          <p:cNvPr id="21" name="Text 17">
            <a:extLst>
              <a:ext uri="{FF2B5EF4-FFF2-40B4-BE49-F238E27FC236}">
                <a16:creationId xmlns:a16="http://schemas.microsoft.com/office/drawing/2014/main" id="{3DD10F53-5544-92BC-FE8C-4B58A953CB2F}"/>
              </a:ext>
            </a:extLst>
          </p:cNvPr>
          <p:cNvSpPr/>
          <p:nvPr/>
        </p:nvSpPr>
        <p:spPr>
          <a:xfrm>
            <a:off x="9692640" y="4700016"/>
            <a:ext cx="1737360" cy="274320"/>
          </a:xfrm>
          <a:prstGeom prst="rect">
            <a:avLst/>
          </a:prstGeom>
          <a:noFill/>
          <a:ln/>
        </p:spPr>
        <p:txBody>
          <a:bodyPr wrap="square" lIns="0" tIns="0" rIns="0" bIns="0" rtlCol="0" anchor="ctr"/>
          <a:lstStyle/>
          <a:p>
            <a:pPr marL="0" indent="0" algn="r">
              <a:buNone/>
            </a:pPr>
            <a:r>
              <a:rPr lang="en-US" sz="1100" dirty="0">
                <a:solidFill>
                  <a:srgbClr val="5B5750"/>
                </a:solidFill>
                <a:latin typeface="Arial" pitchFamily="34" charset="0"/>
                <a:ea typeface="Arial" pitchFamily="34" charset="-122"/>
                <a:cs typeface="Arial" pitchFamily="34" charset="-120"/>
              </a:rPr>
              <a:t>2 discussions</a:t>
            </a:r>
            <a:endParaRPr lang="en-US" sz="1100" dirty="0"/>
          </a:p>
        </p:txBody>
      </p:sp>
      <p:sp>
        <p:nvSpPr>
          <p:cNvPr id="22" name="Shape 18">
            <a:extLst>
              <a:ext uri="{FF2B5EF4-FFF2-40B4-BE49-F238E27FC236}">
                <a16:creationId xmlns:a16="http://schemas.microsoft.com/office/drawing/2014/main" id="{C8DF1EF5-4916-5D8B-4C2B-07D67F91A7F2}"/>
              </a:ext>
            </a:extLst>
          </p:cNvPr>
          <p:cNvSpPr/>
          <p:nvPr/>
        </p:nvSpPr>
        <p:spPr>
          <a:xfrm>
            <a:off x="758952" y="5577840"/>
            <a:ext cx="10673791" cy="0"/>
          </a:xfrm>
          <a:prstGeom prst="line">
            <a:avLst/>
          </a:prstGeom>
          <a:noFill/>
          <a:ln w="12700">
            <a:solidFill>
              <a:srgbClr val="E4E0D6"/>
            </a:solidFill>
            <a:prstDash val="solid"/>
          </a:ln>
        </p:spPr>
        <p:txBody>
          <a:bodyPr/>
          <a:lstStyle/>
          <a:p>
            <a:endParaRPr lang="en-US"/>
          </a:p>
        </p:txBody>
      </p:sp>
    </p:spTree>
    <p:extLst>
      <p:ext uri="{BB962C8B-B14F-4D97-AF65-F5344CB8AC3E}">
        <p14:creationId xmlns:p14="http://schemas.microsoft.com/office/powerpoint/2010/main" val="3429941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3F5C66"/>
        </a:solidFill>
        <a:effectLst/>
      </p:bgPr>
    </p:bg>
    <p:spTree>
      <p:nvGrpSpPr>
        <p:cNvPr id="1" name=""/>
        <p:cNvGrpSpPr/>
        <p:nvPr/>
      </p:nvGrpSpPr>
      <p:grpSpPr>
        <a:xfrm>
          <a:off x="0" y="0"/>
          <a:ext cx="0" cy="0"/>
          <a:chOff x="0" y="0"/>
          <a:chExt cx="0" cy="0"/>
        </a:xfrm>
      </p:grpSpPr>
      <p:sp>
        <p:nvSpPr>
          <p:cNvPr id="5" name="Text 1">
            <a:extLst>
              <a:ext uri="{FF2B5EF4-FFF2-40B4-BE49-F238E27FC236}">
                <a16:creationId xmlns:a16="http://schemas.microsoft.com/office/drawing/2014/main" id="{4A27B6BF-F4FE-E4CF-C1CD-D29E925B23CB}"/>
              </a:ext>
            </a:extLst>
          </p:cNvPr>
          <p:cNvSpPr/>
          <p:nvPr/>
        </p:nvSpPr>
        <p:spPr>
          <a:xfrm>
            <a:off x="758952" y="2615184"/>
            <a:ext cx="8412480" cy="1371600"/>
          </a:xfrm>
          <a:prstGeom prst="rect">
            <a:avLst/>
          </a:prstGeom>
          <a:noFill/>
          <a:ln/>
        </p:spPr>
        <p:txBody>
          <a:bodyPr wrap="square" lIns="0" tIns="0" rIns="0" bIns="0" rtlCol="0" anchor="ctr"/>
          <a:lstStyle/>
          <a:p>
            <a:pPr marL="0" indent="0">
              <a:lnSpc>
                <a:spcPts val="4600"/>
              </a:lnSpc>
              <a:buNone/>
            </a:pPr>
            <a:r>
              <a:rPr lang="en-US" sz="4000" b="1" dirty="0">
                <a:solidFill>
                  <a:srgbClr val="FFFFFF"/>
                </a:solidFill>
                <a:latin typeface="Arial" pitchFamily="34" charset="0"/>
                <a:ea typeface="Arial" pitchFamily="34" charset="-122"/>
                <a:cs typeface="Arial" pitchFamily="34" charset="-120"/>
              </a:rPr>
              <a:t>What are lab operations and why do they matter</a:t>
            </a:r>
            <a:endParaRPr lang="en-US" sz="4000" dirty="0"/>
          </a:p>
        </p:txBody>
      </p:sp>
      <p:sp>
        <p:nvSpPr>
          <p:cNvPr id="6" name="Text 2">
            <a:extLst>
              <a:ext uri="{FF2B5EF4-FFF2-40B4-BE49-F238E27FC236}">
                <a16:creationId xmlns:a16="http://schemas.microsoft.com/office/drawing/2014/main" id="{61E0D36B-B73A-CEBE-BC0F-71EAEAE94E05}"/>
              </a:ext>
            </a:extLst>
          </p:cNvPr>
          <p:cNvSpPr/>
          <p:nvPr/>
        </p:nvSpPr>
        <p:spPr>
          <a:xfrm>
            <a:off x="758952" y="4114800"/>
            <a:ext cx="7680960" cy="384048"/>
          </a:xfrm>
          <a:prstGeom prst="rect">
            <a:avLst/>
          </a:prstGeom>
          <a:noFill/>
          <a:ln/>
        </p:spPr>
        <p:txBody>
          <a:bodyPr wrap="square" lIns="0" tIns="0" rIns="0" bIns="0" rtlCol="0" anchor="ctr"/>
          <a:lstStyle/>
          <a:p>
            <a:pPr marL="0" indent="0">
              <a:buNone/>
            </a:pPr>
            <a:r>
              <a:rPr lang="en-US" sz="1400" dirty="0">
                <a:solidFill>
                  <a:srgbClr val="A9C0C6"/>
                </a:solidFill>
                <a:latin typeface="Arial" pitchFamily="34" charset="0"/>
                <a:ea typeface="Arial" pitchFamily="34" charset="-122"/>
                <a:cs typeface="Arial" pitchFamily="34" charset="-120"/>
              </a:rPr>
              <a:t>Reproducibility, turnover, and the protocol nobody wrote down.</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3C831-CDCF-B7C7-7622-D572EE03C325}"/>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C221E4BB-5BF4-FC38-A020-00B18B67FFAB}"/>
              </a:ext>
            </a:extLst>
          </p:cNvPr>
          <p:cNvSpPr/>
          <p:nvPr/>
        </p:nvSpPr>
        <p:spPr>
          <a:xfrm>
            <a:off x="731520" y="731520"/>
            <a:ext cx="10698480" cy="640080"/>
          </a:xfrm>
          <a:prstGeom prst="rect">
            <a:avLst/>
          </a:prstGeom>
          <a:noFill/>
          <a:ln/>
        </p:spPr>
        <p:txBody>
          <a:bodyPr wrap="square" lIns="0" tIns="0" rIns="0" bIns="0" rtlCol="0" anchor="ctr"/>
          <a:lstStyle/>
          <a:p>
            <a:pPr marL="0" indent="0">
              <a:buNone/>
            </a:pPr>
            <a:r>
              <a:rPr lang="en-US" sz="3200" b="1" dirty="0">
                <a:solidFill>
                  <a:srgbClr val="2B2B28"/>
                </a:solidFill>
                <a:latin typeface="Arial" pitchFamily="34" charset="0"/>
                <a:ea typeface="Arial" pitchFamily="34" charset="-122"/>
                <a:cs typeface="Arial" pitchFamily="34" charset="-120"/>
              </a:rPr>
              <a:t>What are “Operational Practices”?</a:t>
            </a:r>
            <a:endParaRPr lang="en-US" sz="3200" dirty="0"/>
          </a:p>
        </p:txBody>
      </p:sp>
      <p:sp>
        <p:nvSpPr>
          <p:cNvPr id="3" name="Shape 1">
            <a:extLst>
              <a:ext uri="{FF2B5EF4-FFF2-40B4-BE49-F238E27FC236}">
                <a16:creationId xmlns:a16="http://schemas.microsoft.com/office/drawing/2014/main" id="{98DAE352-B318-C2B3-7594-31FAF18F3C2D}"/>
              </a:ext>
            </a:extLst>
          </p:cNvPr>
          <p:cNvSpPr/>
          <p:nvPr/>
        </p:nvSpPr>
        <p:spPr>
          <a:xfrm>
            <a:off x="731520" y="1599607"/>
            <a:ext cx="3319272" cy="3376154"/>
          </a:xfrm>
          <a:prstGeom prst="roundRect">
            <a:avLst>
              <a:gd name="adj" fmla="val 2204"/>
            </a:avLst>
          </a:prstGeom>
          <a:solidFill>
            <a:srgbClr val="EAE8E3"/>
          </a:solidFill>
          <a:ln/>
        </p:spPr>
        <p:txBody>
          <a:bodyPr/>
          <a:lstStyle/>
          <a:p>
            <a:endParaRPr lang="en-US"/>
          </a:p>
        </p:txBody>
      </p:sp>
      <p:sp>
        <p:nvSpPr>
          <p:cNvPr id="6" name="Text 4">
            <a:extLst>
              <a:ext uri="{FF2B5EF4-FFF2-40B4-BE49-F238E27FC236}">
                <a16:creationId xmlns:a16="http://schemas.microsoft.com/office/drawing/2014/main" id="{833BA929-5749-EFF5-C5E6-FDA76889641C}"/>
              </a:ext>
            </a:extLst>
          </p:cNvPr>
          <p:cNvSpPr/>
          <p:nvPr/>
        </p:nvSpPr>
        <p:spPr>
          <a:xfrm>
            <a:off x="1005840" y="2734292"/>
            <a:ext cx="2770632" cy="548640"/>
          </a:xfrm>
          <a:prstGeom prst="rect">
            <a:avLst/>
          </a:prstGeom>
          <a:noFill/>
          <a:ln/>
        </p:spPr>
        <p:txBody>
          <a:bodyPr wrap="square" lIns="0" tIns="0" rIns="0" bIns="0" rtlCol="0" anchor="ctr"/>
          <a:lstStyle/>
          <a:p>
            <a:pPr marL="0" indent="0">
              <a:buNone/>
            </a:pPr>
            <a:r>
              <a:rPr lang="en-US" sz="1600" b="1" dirty="0">
                <a:solidFill>
                  <a:srgbClr val="2B2B28"/>
                </a:solidFill>
                <a:latin typeface="Arial" pitchFamily="34" charset="0"/>
                <a:ea typeface="Arial" pitchFamily="34" charset="-122"/>
                <a:cs typeface="Arial" pitchFamily="34" charset="-120"/>
              </a:rPr>
              <a:t>Knowledge</a:t>
            </a:r>
            <a:endParaRPr lang="en-US" sz="1600" dirty="0"/>
          </a:p>
        </p:txBody>
      </p:sp>
      <p:sp>
        <p:nvSpPr>
          <p:cNvPr id="7" name="Text 5">
            <a:extLst>
              <a:ext uri="{FF2B5EF4-FFF2-40B4-BE49-F238E27FC236}">
                <a16:creationId xmlns:a16="http://schemas.microsoft.com/office/drawing/2014/main" id="{6A6A5C04-07E5-D96C-5374-347156B06723}"/>
              </a:ext>
            </a:extLst>
          </p:cNvPr>
          <p:cNvSpPr/>
          <p:nvPr/>
        </p:nvSpPr>
        <p:spPr>
          <a:xfrm>
            <a:off x="1005840" y="3016927"/>
            <a:ext cx="2770632" cy="2103120"/>
          </a:xfrm>
          <a:prstGeom prst="rect">
            <a:avLst/>
          </a:prstGeom>
          <a:noFill/>
          <a:ln/>
        </p:spPr>
        <p:txBody>
          <a:bodyPr wrap="square" lIns="0" tIns="0" rIns="0" bIns="0" rtlCol="0" anchor="ctr"/>
          <a:lstStyle/>
          <a:p>
            <a:pPr marL="0" indent="0">
              <a:lnSpc>
                <a:spcPct val="125000"/>
              </a:lnSpc>
              <a:buNone/>
            </a:pPr>
            <a:r>
              <a:rPr lang="en-US" sz="1300" dirty="0">
                <a:solidFill>
                  <a:srgbClr val="5B5750"/>
                </a:solidFill>
                <a:latin typeface="Arial" pitchFamily="34" charset="0"/>
                <a:ea typeface="Arial" pitchFamily="34" charset="-122"/>
                <a:cs typeface="Arial" pitchFamily="34" charset="-120"/>
              </a:rPr>
              <a:t>How protocols, data, and know-how get written down and passed on (instead of just living in someone's head).</a:t>
            </a:r>
            <a:endParaRPr lang="en-US" sz="1300" dirty="0"/>
          </a:p>
        </p:txBody>
      </p:sp>
      <p:sp>
        <p:nvSpPr>
          <p:cNvPr id="8" name="Shape 6">
            <a:extLst>
              <a:ext uri="{FF2B5EF4-FFF2-40B4-BE49-F238E27FC236}">
                <a16:creationId xmlns:a16="http://schemas.microsoft.com/office/drawing/2014/main" id="{F99370D7-CC50-4FD5-76F7-E2B86FFBF5B1}"/>
              </a:ext>
            </a:extLst>
          </p:cNvPr>
          <p:cNvSpPr/>
          <p:nvPr/>
        </p:nvSpPr>
        <p:spPr>
          <a:xfrm>
            <a:off x="4416552" y="1599607"/>
            <a:ext cx="3319272" cy="3376154"/>
          </a:xfrm>
          <a:prstGeom prst="roundRect">
            <a:avLst>
              <a:gd name="adj" fmla="val 2204"/>
            </a:avLst>
          </a:prstGeom>
          <a:solidFill>
            <a:srgbClr val="EAE8E3"/>
          </a:solidFill>
          <a:ln/>
        </p:spPr>
        <p:txBody>
          <a:bodyPr/>
          <a:lstStyle/>
          <a:p>
            <a:endParaRPr lang="en-US"/>
          </a:p>
        </p:txBody>
      </p:sp>
      <p:sp>
        <p:nvSpPr>
          <p:cNvPr id="11" name="Text 9">
            <a:extLst>
              <a:ext uri="{FF2B5EF4-FFF2-40B4-BE49-F238E27FC236}">
                <a16:creationId xmlns:a16="http://schemas.microsoft.com/office/drawing/2014/main" id="{3A7A1923-30BD-1C29-7D37-4116113B19A8}"/>
              </a:ext>
            </a:extLst>
          </p:cNvPr>
          <p:cNvSpPr/>
          <p:nvPr/>
        </p:nvSpPr>
        <p:spPr>
          <a:xfrm>
            <a:off x="4690872" y="2734292"/>
            <a:ext cx="2770632" cy="548640"/>
          </a:xfrm>
          <a:prstGeom prst="rect">
            <a:avLst/>
          </a:prstGeom>
          <a:noFill/>
          <a:ln/>
        </p:spPr>
        <p:txBody>
          <a:bodyPr wrap="square" lIns="0" tIns="0" rIns="0" bIns="0" rtlCol="0" anchor="ctr"/>
          <a:lstStyle/>
          <a:p>
            <a:pPr marL="0" indent="0">
              <a:buNone/>
            </a:pPr>
            <a:r>
              <a:rPr lang="en-US" sz="1600" b="1" dirty="0">
                <a:solidFill>
                  <a:srgbClr val="2B2B28"/>
                </a:solidFill>
                <a:latin typeface="Arial" pitchFamily="34" charset="0"/>
                <a:ea typeface="Arial" pitchFamily="34" charset="-122"/>
                <a:cs typeface="Arial" pitchFamily="34" charset="-120"/>
              </a:rPr>
              <a:t>People</a:t>
            </a:r>
            <a:endParaRPr lang="en-US" sz="1600" dirty="0"/>
          </a:p>
        </p:txBody>
      </p:sp>
      <p:sp>
        <p:nvSpPr>
          <p:cNvPr id="12" name="Text 10">
            <a:extLst>
              <a:ext uri="{FF2B5EF4-FFF2-40B4-BE49-F238E27FC236}">
                <a16:creationId xmlns:a16="http://schemas.microsoft.com/office/drawing/2014/main" id="{A242E990-E050-16D9-4EAC-F401F8BE9864}"/>
              </a:ext>
            </a:extLst>
          </p:cNvPr>
          <p:cNvSpPr/>
          <p:nvPr/>
        </p:nvSpPr>
        <p:spPr>
          <a:xfrm>
            <a:off x="4690872" y="3016927"/>
            <a:ext cx="2770632" cy="2103120"/>
          </a:xfrm>
          <a:prstGeom prst="rect">
            <a:avLst/>
          </a:prstGeom>
          <a:noFill/>
          <a:ln/>
        </p:spPr>
        <p:txBody>
          <a:bodyPr wrap="square" lIns="0" tIns="0" rIns="0" bIns="0" rtlCol="0" anchor="ctr"/>
          <a:lstStyle/>
          <a:p>
            <a:pPr marL="0" indent="0">
              <a:lnSpc>
                <a:spcPct val="125000"/>
              </a:lnSpc>
              <a:buNone/>
            </a:pPr>
            <a:r>
              <a:rPr lang="en-US" sz="1300" dirty="0">
                <a:solidFill>
                  <a:srgbClr val="5B5750"/>
                </a:solidFill>
                <a:latin typeface="Arial" pitchFamily="34" charset="0"/>
                <a:ea typeface="Arial" pitchFamily="34" charset="-122"/>
                <a:cs typeface="Arial" pitchFamily="34" charset="-120"/>
              </a:rPr>
              <a:t>How new members get trained, how responsibilities get handed off, what happens when someone leaves.</a:t>
            </a:r>
            <a:endParaRPr lang="en-US" sz="1300" dirty="0"/>
          </a:p>
        </p:txBody>
      </p:sp>
      <p:sp>
        <p:nvSpPr>
          <p:cNvPr id="13" name="Shape 11">
            <a:extLst>
              <a:ext uri="{FF2B5EF4-FFF2-40B4-BE49-F238E27FC236}">
                <a16:creationId xmlns:a16="http://schemas.microsoft.com/office/drawing/2014/main" id="{96E726EF-ACB7-0046-830E-AD1917B58B0B}"/>
              </a:ext>
            </a:extLst>
          </p:cNvPr>
          <p:cNvSpPr/>
          <p:nvPr/>
        </p:nvSpPr>
        <p:spPr>
          <a:xfrm>
            <a:off x="8101584" y="1599607"/>
            <a:ext cx="3319272" cy="3376154"/>
          </a:xfrm>
          <a:prstGeom prst="roundRect">
            <a:avLst>
              <a:gd name="adj" fmla="val 2204"/>
            </a:avLst>
          </a:prstGeom>
          <a:solidFill>
            <a:srgbClr val="EAE8E3"/>
          </a:solidFill>
          <a:ln/>
        </p:spPr>
        <p:txBody>
          <a:bodyPr/>
          <a:lstStyle/>
          <a:p>
            <a:endParaRPr lang="en-US"/>
          </a:p>
        </p:txBody>
      </p:sp>
      <p:sp>
        <p:nvSpPr>
          <p:cNvPr id="16" name="Text 14">
            <a:extLst>
              <a:ext uri="{FF2B5EF4-FFF2-40B4-BE49-F238E27FC236}">
                <a16:creationId xmlns:a16="http://schemas.microsoft.com/office/drawing/2014/main" id="{A19C5E05-FBC0-7EBA-73C3-4133D01B31C9}"/>
              </a:ext>
            </a:extLst>
          </p:cNvPr>
          <p:cNvSpPr/>
          <p:nvPr/>
        </p:nvSpPr>
        <p:spPr>
          <a:xfrm>
            <a:off x="8375904" y="2734292"/>
            <a:ext cx="2770632" cy="548640"/>
          </a:xfrm>
          <a:prstGeom prst="rect">
            <a:avLst/>
          </a:prstGeom>
          <a:noFill/>
          <a:ln/>
        </p:spPr>
        <p:txBody>
          <a:bodyPr wrap="square" lIns="0" tIns="0" rIns="0" bIns="0" rtlCol="0" anchor="ctr"/>
          <a:lstStyle/>
          <a:p>
            <a:pPr marL="0" indent="0">
              <a:buNone/>
            </a:pPr>
            <a:r>
              <a:rPr lang="en-US" sz="1600" b="1" dirty="0">
                <a:solidFill>
                  <a:srgbClr val="2B2B28"/>
                </a:solidFill>
                <a:latin typeface="Arial" pitchFamily="34" charset="0"/>
                <a:ea typeface="Arial" pitchFamily="34" charset="-122"/>
                <a:cs typeface="Arial" pitchFamily="34" charset="-120"/>
              </a:rPr>
              <a:t>Resources</a:t>
            </a:r>
            <a:endParaRPr lang="en-US" sz="1600" dirty="0"/>
          </a:p>
        </p:txBody>
      </p:sp>
      <p:sp>
        <p:nvSpPr>
          <p:cNvPr id="17" name="Text 15">
            <a:extLst>
              <a:ext uri="{FF2B5EF4-FFF2-40B4-BE49-F238E27FC236}">
                <a16:creationId xmlns:a16="http://schemas.microsoft.com/office/drawing/2014/main" id="{2C2B0313-2EB4-0F08-10F8-E05DF2635912}"/>
              </a:ext>
            </a:extLst>
          </p:cNvPr>
          <p:cNvSpPr/>
          <p:nvPr/>
        </p:nvSpPr>
        <p:spPr>
          <a:xfrm>
            <a:off x="8375904" y="3016927"/>
            <a:ext cx="2770632" cy="2103120"/>
          </a:xfrm>
          <a:prstGeom prst="rect">
            <a:avLst/>
          </a:prstGeom>
          <a:noFill/>
          <a:ln/>
        </p:spPr>
        <p:txBody>
          <a:bodyPr wrap="square" lIns="0" tIns="0" rIns="0" bIns="0" rtlCol="0" anchor="ctr"/>
          <a:lstStyle/>
          <a:p>
            <a:pPr marL="0" indent="0">
              <a:lnSpc>
                <a:spcPct val="125000"/>
              </a:lnSpc>
              <a:buNone/>
            </a:pPr>
            <a:r>
              <a:rPr lang="en-US" sz="1300" dirty="0">
                <a:solidFill>
                  <a:srgbClr val="5B5750"/>
                </a:solidFill>
                <a:latin typeface="Arial" pitchFamily="34" charset="0"/>
                <a:ea typeface="Arial" pitchFamily="34" charset="-122"/>
                <a:cs typeface="Arial" pitchFamily="34" charset="-120"/>
              </a:rPr>
              <a:t>How equipment, budgets, inventory, and schedules actually get tracked and managed day to day.</a:t>
            </a:r>
            <a:endParaRPr lang="en-US" sz="1300" dirty="0"/>
          </a:p>
        </p:txBody>
      </p:sp>
      <p:pic>
        <p:nvPicPr>
          <p:cNvPr id="5" name="Graphic 4" descr="Scientific Thought with solid fill">
            <a:extLst>
              <a:ext uri="{FF2B5EF4-FFF2-40B4-BE49-F238E27FC236}">
                <a16:creationId xmlns:a16="http://schemas.microsoft.com/office/drawing/2014/main" id="{88AA74FD-B887-564D-8749-CA20E212EA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33956" y="1774170"/>
            <a:ext cx="914400" cy="914400"/>
          </a:xfrm>
          <a:prstGeom prst="rect">
            <a:avLst/>
          </a:prstGeom>
        </p:spPr>
      </p:pic>
      <p:pic>
        <p:nvPicPr>
          <p:cNvPr id="15" name="Graphic 14" descr="Users with solid fill">
            <a:extLst>
              <a:ext uri="{FF2B5EF4-FFF2-40B4-BE49-F238E27FC236}">
                <a16:creationId xmlns:a16="http://schemas.microsoft.com/office/drawing/2014/main" id="{1AE9A32D-D9B3-4AFF-FEFB-6DB823E39CD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18988" y="1774170"/>
            <a:ext cx="914400" cy="914400"/>
          </a:xfrm>
          <a:prstGeom prst="rect">
            <a:avLst/>
          </a:prstGeom>
        </p:spPr>
      </p:pic>
      <p:pic>
        <p:nvPicPr>
          <p:cNvPr id="21" name="Graphic 20" descr="Blog with solid fill">
            <a:extLst>
              <a:ext uri="{FF2B5EF4-FFF2-40B4-BE49-F238E27FC236}">
                <a16:creationId xmlns:a16="http://schemas.microsoft.com/office/drawing/2014/main" id="{57CDAE31-7032-4229-48B7-D5D5F5C92B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04020" y="1728452"/>
            <a:ext cx="914400" cy="914400"/>
          </a:xfrm>
          <a:prstGeom prst="rect">
            <a:avLst/>
          </a:prstGeom>
        </p:spPr>
      </p:pic>
      <p:sp>
        <p:nvSpPr>
          <p:cNvPr id="22" name="Shape 45">
            <a:extLst>
              <a:ext uri="{FF2B5EF4-FFF2-40B4-BE49-F238E27FC236}">
                <a16:creationId xmlns:a16="http://schemas.microsoft.com/office/drawing/2014/main" id="{C5A0AB30-9791-5745-64AF-6598700C4498}"/>
              </a:ext>
            </a:extLst>
          </p:cNvPr>
          <p:cNvSpPr/>
          <p:nvPr/>
        </p:nvSpPr>
        <p:spPr>
          <a:xfrm>
            <a:off x="746760" y="5359976"/>
            <a:ext cx="10698480" cy="805968"/>
          </a:xfrm>
          <a:prstGeom prst="roundRect">
            <a:avLst>
              <a:gd name="adj" fmla="val 9184"/>
            </a:avLst>
          </a:prstGeom>
          <a:solidFill>
            <a:srgbClr val="3F5C66"/>
          </a:solidFill>
          <a:ln/>
        </p:spPr>
        <p:txBody>
          <a:bodyPr/>
          <a:lstStyle/>
          <a:p>
            <a:pPr algn="ctr"/>
            <a:r>
              <a:rPr lang="en-US" sz="2000" dirty="0">
                <a:solidFill>
                  <a:schemeClr val="bg1"/>
                </a:solidFill>
              </a:rPr>
              <a:t>In academic research environments, "admin" is often treated like a dirty word. But research operations determine how efficiently, reproducibly, and collaboratively science gets done.</a:t>
            </a:r>
          </a:p>
        </p:txBody>
      </p:sp>
    </p:spTree>
    <p:extLst>
      <p:ext uri="{BB962C8B-B14F-4D97-AF65-F5344CB8AC3E}">
        <p14:creationId xmlns:p14="http://schemas.microsoft.com/office/powerpoint/2010/main" val="2994039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65E06-2A94-7582-C2FB-39D36113C0E9}"/>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AF46FF78-6162-3218-BAD4-4D37618B1788}"/>
              </a:ext>
            </a:extLst>
          </p:cNvPr>
          <p:cNvSpPr/>
          <p:nvPr/>
        </p:nvSpPr>
        <p:spPr>
          <a:xfrm>
            <a:off x="731520" y="685800"/>
            <a:ext cx="1737360" cy="365760"/>
          </a:xfrm>
          <a:prstGeom prst="roundRect">
            <a:avLst>
              <a:gd name="adj" fmla="val 50000"/>
            </a:avLst>
          </a:prstGeom>
          <a:solidFill>
            <a:srgbClr val="3F5C66"/>
          </a:solidFill>
          <a:ln/>
        </p:spPr>
        <p:txBody>
          <a:bodyPr/>
          <a:lstStyle/>
          <a:p>
            <a:endParaRPr lang="en-US"/>
          </a:p>
        </p:txBody>
      </p:sp>
      <p:sp>
        <p:nvSpPr>
          <p:cNvPr id="3" name="Text 1">
            <a:extLst>
              <a:ext uri="{FF2B5EF4-FFF2-40B4-BE49-F238E27FC236}">
                <a16:creationId xmlns:a16="http://schemas.microsoft.com/office/drawing/2014/main" id="{A6308662-EE04-B857-DDDD-5C735E7C1FC7}"/>
              </a:ext>
            </a:extLst>
          </p:cNvPr>
          <p:cNvSpPr/>
          <p:nvPr/>
        </p:nvSpPr>
        <p:spPr>
          <a:xfrm>
            <a:off x="731520" y="685800"/>
            <a:ext cx="1737360" cy="365760"/>
          </a:xfrm>
          <a:prstGeom prst="rect">
            <a:avLst/>
          </a:prstGeom>
          <a:noFill/>
          <a:ln/>
        </p:spPr>
        <p:txBody>
          <a:bodyPr wrap="square" lIns="0" tIns="0" rIns="0" bIns="0" rtlCol="0" anchor="ctr"/>
          <a:lstStyle/>
          <a:p>
            <a:pPr marL="0" indent="0" algn="ctr">
              <a:buNone/>
            </a:pPr>
            <a:r>
              <a:rPr lang="en-US" sz="1100" b="1" kern="0" spc="100" dirty="0">
                <a:solidFill>
                  <a:srgbClr val="FFFFFF"/>
                </a:solidFill>
                <a:latin typeface="Arial" pitchFamily="34" charset="0"/>
                <a:ea typeface="Arial" pitchFamily="34" charset="-122"/>
                <a:cs typeface="Arial" pitchFamily="34" charset="-120"/>
              </a:rPr>
              <a:t>DISCUSSION</a:t>
            </a:r>
            <a:endParaRPr lang="en-US" sz="1100" dirty="0"/>
          </a:p>
        </p:txBody>
      </p:sp>
      <p:sp>
        <p:nvSpPr>
          <p:cNvPr id="4" name="Text 2">
            <a:extLst>
              <a:ext uri="{FF2B5EF4-FFF2-40B4-BE49-F238E27FC236}">
                <a16:creationId xmlns:a16="http://schemas.microsoft.com/office/drawing/2014/main" id="{45BE1F21-D114-650D-EDA9-666358D00323}"/>
              </a:ext>
            </a:extLst>
          </p:cNvPr>
          <p:cNvSpPr/>
          <p:nvPr/>
        </p:nvSpPr>
        <p:spPr>
          <a:xfrm>
            <a:off x="731520" y="1234440"/>
            <a:ext cx="10698480" cy="777240"/>
          </a:xfrm>
          <a:prstGeom prst="rect">
            <a:avLst/>
          </a:prstGeom>
          <a:noFill/>
          <a:ln/>
        </p:spPr>
        <p:txBody>
          <a:bodyPr wrap="square" lIns="0" tIns="0" rIns="0" bIns="0" rtlCol="0" anchor="ctr"/>
          <a:lstStyle/>
          <a:p>
            <a:pPr marL="0" indent="0">
              <a:buNone/>
            </a:pPr>
            <a:r>
              <a:rPr lang="en-US" sz="3000" b="1" dirty="0">
                <a:solidFill>
                  <a:srgbClr val="2B2B28"/>
                </a:solidFill>
                <a:latin typeface="Arial" pitchFamily="34" charset="0"/>
                <a:ea typeface="Arial" pitchFamily="34" charset="-122"/>
                <a:cs typeface="Arial" pitchFamily="34" charset="-120"/>
              </a:rPr>
              <a:t>What counts as “real science”?</a:t>
            </a:r>
            <a:endParaRPr lang="en-US" sz="3000" dirty="0"/>
          </a:p>
        </p:txBody>
      </p:sp>
      <p:sp>
        <p:nvSpPr>
          <p:cNvPr id="5" name="Shape 3">
            <a:extLst>
              <a:ext uri="{FF2B5EF4-FFF2-40B4-BE49-F238E27FC236}">
                <a16:creationId xmlns:a16="http://schemas.microsoft.com/office/drawing/2014/main" id="{ED8DFD74-D205-825B-57B6-EA611A52A19A}"/>
              </a:ext>
            </a:extLst>
          </p:cNvPr>
          <p:cNvSpPr/>
          <p:nvPr/>
        </p:nvSpPr>
        <p:spPr>
          <a:xfrm>
            <a:off x="731520" y="2313432"/>
            <a:ext cx="365760" cy="365760"/>
          </a:xfrm>
          <a:prstGeom prst="roundRect">
            <a:avLst>
              <a:gd name="adj" fmla="val 15000"/>
            </a:avLst>
          </a:prstGeom>
          <a:solidFill>
            <a:srgbClr val="EAE8E3"/>
          </a:solidFill>
          <a:ln/>
        </p:spPr>
        <p:txBody>
          <a:bodyPr/>
          <a:lstStyle/>
          <a:p>
            <a:endParaRPr lang="en-US"/>
          </a:p>
        </p:txBody>
      </p:sp>
      <p:sp>
        <p:nvSpPr>
          <p:cNvPr id="6" name="Text 4">
            <a:extLst>
              <a:ext uri="{FF2B5EF4-FFF2-40B4-BE49-F238E27FC236}">
                <a16:creationId xmlns:a16="http://schemas.microsoft.com/office/drawing/2014/main" id="{CE84D2CB-5230-AB60-E1B8-0D3F691A7FC3}"/>
              </a:ext>
            </a:extLst>
          </p:cNvPr>
          <p:cNvSpPr/>
          <p:nvPr/>
        </p:nvSpPr>
        <p:spPr>
          <a:xfrm>
            <a:off x="731520" y="231343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1</a:t>
            </a:r>
            <a:endParaRPr lang="en-US" sz="1300" dirty="0"/>
          </a:p>
        </p:txBody>
      </p:sp>
      <p:sp>
        <p:nvSpPr>
          <p:cNvPr id="7" name="Text 5">
            <a:extLst>
              <a:ext uri="{FF2B5EF4-FFF2-40B4-BE49-F238E27FC236}">
                <a16:creationId xmlns:a16="http://schemas.microsoft.com/office/drawing/2014/main" id="{E29D3F06-ACAC-22C4-E1A6-8AC70ACD09FC}"/>
              </a:ext>
            </a:extLst>
          </p:cNvPr>
          <p:cNvSpPr/>
          <p:nvPr/>
        </p:nvSpPr>
        <p:spPr>
          <a:xfrm>
            <a:off x="1280160" y="3654552"/>
            <a:ext cx="10149840" cy="1249680"/>
          </a:xfrm>
          <a:prstGeom prst="rect">
            <a:avLst/>
          </a:prstGeom>
          <a:noFill/>
          <a:ln/>
        </p:spPr>
        <p:txBody>
          <a:bodyPr wrap="square" lIns="0" tIns="0" rIns="0" bIns="0" rtlCol="0" anchor="t"/>
          <a:lstStyle/>
          <a:p>
            <a:pPr>
              <a:lnSpc>
                <a:spcPct val="115000"/>
              </a:lnSpc>
            </a:pPr>
            <a:r>
              <a:rPr lang="en-US" sz="1600" dirty="0">
                <a:latin typeface="Arial" panose="020B0604020202020204" pitchFamily="34" charset="0"/>
                <a:cs typeface="Arial" panose="020B0604020202020204" pitchFamily="34" charset="0"/>
              </a:rPr>
              <a:t>Which research problems are actually caused by systems rather than science?</a:t>
            </a:r>
            <a:endParaRPr lang="en-US" sz="1450" dirty="0">
              <a:latin typeface="Arial" panose="020B0604020202020204" pitchFamily="34" charset="0"/>
              <a:cs typeface="Arial" panose="020B0604020202020204" pitchFamily="34" charset="0"/>
            </a:endParaRPr>
          </a:p>
        </p:txBody>
      </p:sp>
      <p:sp>
        <p:nvSpPr>
          <p:cNvPr id="8" name="Shape 6">
            <a:extLst>
              <a:ext uri="{FF2B5EF4-FFF2-40B4-BE49-F238E27FC236}">
                <a16:creationId xmlns:a16="http://schemas.microsoft.com/office/drawing/2014/main" id="{6A2E9B58-E34D-3A74-BC5B-662E6E27663D}"/>
              </a:ext>
            </a:extLst>
          </p:cNvPr>
          <p:cNvSpPr/>
          <p:nvPr/>
        </p:nvSpPr>
        <p:spPr>
          <a:xfrm>
            <a:off x="731520" y="3654552"/>
            <a:ext cx="365760" cy="365760"/>
          </a:xfrm>
          <a:prstGeom prst="roundRect">
            <a:avLst>
              <a:gd name="adj" fmla="val 15000"/>
            </a:avLst>
          </a:prstGeom>
          <a:solidFill>
            <a:srgbClr val="EAE8E3"/>
          </a:solidFill>
          <a:ln/>
        </p:spPr>
        <p:txBody>
          <a:bodyPr/>
          <a:lstStyle/>
          <a:p>
            <a:endParaRPr lang="en-US"/>
          </a:p>
        </p:txBody>
      </p:sp>
      <p:sp>
        <p:nvSpPr>
          <p:cNvPr id="9" name="Text 7">
            <a:extLst>
              <a:ext uri="{FF2B5EF4-FFF2-40B4-BE49-F238E27FC236}">
                <a16:creationId xmlns:a16="http://schemas.microsoft.com/office/drawing/2014/main" id="{272797FE-F155-DEAD-0652-A99B868C0E4A}"/>
              </a:ext>
            </a:extLst>
          </p:cNvPr>
          <p:cNvSpPr/>
          <p:nvPr/>
        </p:nvSpPr>
        <p:spPr>
          <a:xfrm>
            <a:off x="731520" y="365455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2</a:t>
            </a:r>
            <a:endParaRPr lang="en-US" sz="1300" dirty="0"/>
          </a:p>
        </p:txBody>
      </p:sp>
      <p:sp>
        <p:nvSpPr>
          <p:cNvPr id="10" name="Text 8">
            <a:extLst>
              <a:ext uri="{FF2B5EF4-FFF2-40B4-BE49-F238E27FC236}">
                <a16:creationId xmlns:a16="http://schemas.microsoft.com/office/drawing/2014/main" id="{CE38BCC3-4DC0-8881-AF7B-938ED56D2AFB}"/>
              </a:ext>
            </a:extLst>
          </p:cNvPr>
          <p:cNvSpPr/>
          <p:nvPr/>
        </p:nvSpPr>
        <p:spPr>
          <a:xfrm>
            <a:off x="1280160" y="2346010"/>
            <a:ext cx="10149840" cy="1249680"/>
          </a:xfrm>
          <a:prstGeom prst="rect">
            <a:avLst/>
          </a:prstGeom>
          <a:noFill/>
          <a:ln/>
        </p:spPr>
        <p:txBody>
          <a:bodyPr wrap="square" lIns="0" tIns="0" rIns="0" bIns="0" rtlCol="0" anchor="t"/>
          <a:lstStyle/>
          <a:p>
            <a:pPr>
              <a:lnSpc>
                <a:spcPct val="115000"/>
              </a:lnSpc>
            </a:pPr>
            <a:r>
              <a:rPr lang="en-US" sz="1600" dirty="0">
                <a:latin typeface="Arial" panose="020B0604020202020204" pitchFamily="34" charset="0"/>
                <a:cs typeface="Arial" panose="020B0604020202020204" pitchFamily="34" charset="0"/>
              </a:rPr>
              <a:t>What kinds of work in your lab are considered "real science," and what kinds of work are viewed as "just admin"?</a:t>
            </a:r>
            <a:endParaRPr lang="en-US" sz="14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6916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
        <p:cNvGrpSpPr/>
        <p:nvPr/>
      </p:nvGrpSpPr>
      <p:grpSpPr>
        <a:xfrm>
          <a:off x="0" y="0"/>
          <a:ext cx="0" cy="0"/>
          <a:chOff x="0" y="0"/>
          <a:chExt cx="0" cy="0"/>
        </a:xfrm>
      </p:grpSpPr>
      <p:sp>
        <p:nvSpPr>
          <p:cNvPr id="16" name="Google Shape;16;p3"/>
          <p:cNvSpPr/>
          <p:nvPr/>
        </p:nvSpPr>
        <p:spPr>
          <a:xfrm>
            <a:off x="731520" y="731520"/>
            <a:ext cx="1069848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B2B28"/>
              </a:buClr>
              <a:buSzPts val="3200"/>
              <a:buFont typeface="Arial"/>
              <a:buNone/>
            </a:pPr>
            <a:r>
              <a:rPr lang="en-US" sz="3200" b="1" i="0" u="none" strike="noStrike" cap="none">
                <a:solidFill>
                  <a:srgbClr val="2B2B28"/>
                </a:solidFill>
                <a:latin typeface="Arial"/>
                <a:ea typeface="Arial"/>
                <a:cs typeface="Arial"/>
                <a:sym typeface="Arial"/>
              </a:rPr>
              <a:t>Why Lab Operations Matter</a:t>
            </a:r>
            <a:endParaRPr sz="3200" b="0" i="0" u="none" strike="noStrike" cap="none">
              <a:solidFill>
                <a:schemeClr val="dk1"/>
              </a:solidFill>
              <a:latin typeface="Calibri"/>
              <a:ea typeface="Calibri"/>
              <a:cs typeface="Calibri"/>
              <a:sym typeface="Calibri"/>
            </a:endParaRPr>
          </a:p>
        </p:txBody>
      </p:sp>
      <p:sp>
        <p:nvSpPr>
          <p:cNvPr id="17" name="Google Shape;17;p3"/>
          <p:cNvSpPr/>
          <p:nvPr/>
        </p:nvSpPr>
        <p:spPr>
          <a:xfrm>
            <a:off x="731520" y="1624401"/>
            <a:ext cx="3319272" cy="2678654"/>
          </a:xfrm>
          <a:prstGeom prst="roundRect">
            <a:avLst>
              <a:gd name="adj" fmla="val 2204"/>
            </a:avLst>
          </a:prstGeom>
          <a:solidFill>
            <a:srgbClr val="EAE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1005840" y="1885274"/>
            <a:ext cx="2770632"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B2B28"/>
              </a:buClr>
              <a:buSzPts val="1600"/>
              <a:buFont typeface="Arial"/>
              <a:buNone/>
            </a:pPr>
            <a:r>
              <a:rPr lang="en-US" sz="1600" b="1" i="0" u="none" strike="noStrike" cap="none">
                <a:solidFill>
                  <a:srgbClr val="2B2B28"/>
                </a:solidFill>
                <a:latin typeface="Arial"/>
                <a:ea typeface="Arial"/>
                <a:cs typeface="Arial"/>
                <a:sym typeface="Arial"/>
              </a:rPr>
              <a:t>Reproducibility</a:t>
            </a:r>
            <a:endParaRPr sz="1600" b="0" i="0" u="none" strike="noStrike" cap="none">
              <a:solidFill>
                <a:schemeClr val="dk1"/>
              </a:solidFill>
              <a:latin typeface="Calibri"/>
              <a:ea typeface="Calibri"/>
              <a:cs typeface="Calibri"/>
              <a:sym typeface="Calibri"/>
            </a:endParaRPr>
          </a:p>
        </p:txBody>
      </p:sp>
      <p:sp>
        <p:nvSpPr>
          <p:cNvPr id="21" name="Google Shape;21;p3"/>
          <p:cNvSpPr/>
          <p:nvPr/>
        </p:nvSpPr>
        <p:spPr>
          <a:xfrm>
            <a:off x="1005840" y="2433914"/>
            <a:ext cx="2770632" cy="2103120"/>
          </a:xfrm>
          <a:prstGeom prst="rect">
            <a:avLst/>
          </a:prstGeom>
          <a:noFill/>
          <a:ln>
            <a:noFill/>
          </a:ln>
        </p:spPr>
        <p:txBody>
          <a:bodyPr spcFirstLastPara="1" wrap="square" lIns="0" tIns="0" rIns="0" bIns="0" anchor="ctr" anchorCtr="0">
            <a:noAutofit/>
          </a:bodyPr>
          <a:lstStyle/>
          <a:p>
            <a:pPr marL="0" marR="0" lvl="0" indent="0" algn="l" rtl="0">
              <a:lnSpc>
                <a:spcPct val="125000"/>
              </a:lnSpc>
              <a:spcBef>
                <a:spcPts val="0"/>
              </a:spcBef>
              <a:spcAft>
                <a:spcPts val="0"/>
              </a:spcAft>
              <a:buClr>
                <a:srgbClr val="5B5750"/>
              </a:buClr>
              <a:buSzPts val="1300"/>
              <a:buFont typeface="Arial"/>
              <a:buNone/>
            </a:pPr>
            <a:r>
              <a:rPr lang="en-US" sz="1300" b="0" i="0" u="none" strike="noStrike" cap="none" dirty="0">
                <a:solidFill>
                  <a:srgbClr val="5B5750"/>
                </a:solidFill>
                <a:latin typeface="Arial"/>
                <a:ea typeface="Arial"/>
                <a:cs typeface="Arial"/>
                <a:sym typeface="Arial"/>
              </a:rPr>
              <a:t>If a protocol only lives in someone's head, no one (including you!) can repeat the result later.</a:t>
            </a:r>
            <a:endParaRPr sz="1300" b="0" i="0" u="none" strike="noStrike" cap="none" dirty="0">
              <a:solidFill>
                <a:schemeClr val="dk1"/>
              </a:solidFill>
              <a:latin typeface="Calibri"/>
              <a:ea typeface="Calibri"/>
              <a:cs typeface="Calibri"/>
              <a:sym typeface="Calibri"/>
            </a:endParaRPr>
          </a:p>
        </p:txBody>
      </p:sp>
      <p:sp>
        <p:nvSpPr>
          <p:cNvPr id="22" name="Google Shape;22;p3"/>
          <p:cNvSpPr/>
          <p:nvPr/>
        </p:nvSpPr>
        <p:spPr>
          <a:xfrm>
            <a:off x="4416552" y="1624401"/>
            <a:ext cx="3319272" cy="2678654"/>
          </a:xfrm>
          <a:prstGeom prst="roundRect">
            <a:avLst>
              <a:gd name="adj" fmla="val 2204"/>
            </a:avLst>
          </a:prstGeom>
          <a:solidFill>
            <a:srgbClr val="EAE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4690872" y="1885274"/>
            <a:ext cx="2770632"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B2B28"/>
              </a:buClr>
              <a:buSzPts val="1600"/>
              <a:buFont typeface="Arial"/>
              <a:buNone/>
            </a:pPr>
            <a:r>
              <a:rPr lang="en-US" sz="1600" b="1" i="0" u="none" strike="noStrike" cap="none">
                <a:solidFill>
                  <a:srgbClr val="2B2B28"/>
                </a:solidFill>
                <a:latin typeface="Arial"/>
                <a:ea typeface="Arial"/>
                <a:cs typeface="Arial"/>
                <a:sym typeface="Arial"/>
              </a:rPr>
              <a:t>Turnover</a:t>
            </a:r>
            <a:endParaRPr sz="1600" b="0" i="0" u="none" strike="noStrike" cap="none">
              <a:solidFill>
                <a:schemeClr val="dk1"/>
              </a:solidFill>
              <a:latin typeface="Calibri"/>
              <a:ea typeface="Calibri"/>
              <a:cs typeface="Calibri"/>
              <a:sym typeface="Calibri"/>
            </a:endParaRPr>
          </a:p>
        </p:txBody>
      </p:sp>
      <p:sp>
        <p:nvSpPr>
          <p:cNvPr id="26" name="Google Shape;26;p3"/>
          <p:cNvSpPr/>
          <p:nvPr/>
        </p:nvSpPr>
        <p:spPr>
          <a:xfrm>
            <a:off x="4690872" y="2433914"/>
            <a:ext cx="2770632" cy="2103120"/>
          </a:xfrm>
          <a:prstGeom prst="rect">
            <a:avLst/>
          </a:prstGeom>
          <a:noFill/>
          <a:ln>
            <a:noFill/>
          </a:ln>
        </p:spPr>
        <p:txBody>
          <a:bodyPr spcFirstLastPara="1" wrap="square" lIns="0" tIns="0" rIns="0" bIns="0" anchor="ctr" anchorCtr="0">
            <a:noAutofit/>
          </a:bodyPr>
          <a:lstStyle/>
          <a:p>
            <a:pPr marL="0" marR="0" lvl="0" indent="0" algn="l" rtl="0">
              <a:lnSpc>
                <a:spcPct val="125000"/>
              </a:lnSpc>
              <a:spcBef>
                <a:spcPts val="0"/>
              </a:spcBef>
              <a:spcAft>
                <a:spcPts val="0"/>
              </a:spcAft>
              <a:buClr>
                <a:srgbClr val="5B5750"/>
              </a:buClr>
              <a:buSzPts val="1300"/>
              <a:buFont typeface="Arial"/>
              <a:buNone/>
            </a:pPr>
            <a:r>
              <a:rPr lang="en-US" sz="1300" b="0" i="0" u="none" strike="noStrike" cap="none" dirty="0">
                <a:solidFill>
                  <a:srgbClr val="5B5750"/>
                </a:solidFill>
                <a:latin typeface="Arial"/>
                <a:ea typeface="Arial"/>
                <a:cs typeface="Arial"/>
                <a:sym typeface="Arial"/>
              </a:rPr>
              <a:t>Lab managers and trainees turn over every year or two. Each departure resets what the lab knows.</a:t>
            </a:r>
            <a:endParaRPr sz="1300" b="0" i="0" u="none" strike="noStrike" cap="none" dirty="0">
              <a:solidFill>
                <a:schemeClr val="dk1"/>
              </a:solidFill>
              <a:latin typeface="Calibri"/>
              <a:ea typeface="Calibri"/>
              <a:cs typeface="Calibri"/>
              <a:sym typeface="Calibri"/>
            </a:endParaRPr>
          </a:p>
        </p:txBody>
      </p:sp>
      <p:sp>
        <p:nvSpPr>
          <p:cNvPr id="27" name="Google Shape;27;p3"/>
          <p:cNvSpPr/>
          <p:nvPr/>
        </p:nvSpPr>
        <p:spPr>
          <a:xfrm>
            <a:off x="8101584" y="1624401"/>
            <a:ext cx="3319272" cy="2678654"/>
          </a:xfrm>
          <a:prstGeom prst="roundRect">
            <a:avLst>
              <a:gd name="adj" fmla="val 2204"/>
            </a:avLst>
          </a:prstGeom>
          <a:solidFill>
            <a:srgbClr val="EAE8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8375904" y="1885274"/>
            <a:ext cx="2770632"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B2B28"/>
              </a:buClr>
              <a:buSzPts val="1600"/>
              <a:buFont typeface="Arial"/>
              <a:buNone/>
            </a:pPr>
            <a:r>
              <a:rPr lang="en-US" sz="1600" b="1" i="0" u="none" strike="noStrike" cap="none" dirty="0">
                <a:solidFill>
                  <a:srgbClr val="2B2B28"/>
                </a:solidFill>
                <a:latin typeface="Arial"/>
                <a:ea typeface="Arial"/>
                <a:cs typeface="Arial"/>
                <a:sym typeface="Arial"/>
              </a:rPr>
              <a:t>Documentation</a:t>
            </a:r>
            <a:endParaRPr sz="1600" b="0" i="0" u="none" strike="noStrike" cap="none" dirty="0">
              <a:solidFill>
                <a:schemeClr val="dk1"/>
              </a:solidFill>
              <a:latin typeface="Calibri"/>
              <a:ea typeface="Calibri"/>
              <a:cs typeface="Calibri"/>
              <a:sym typeface="Calibri"/>
            </a:endParaRPr>
          </a:p>
        </p:txBody>
      </p:sp>
      <p:sp>
        <p:nvSpPr>
          <p:cNvPr id="31" name="Google Shape;31;p3"/>
          <p:cNvSpPr/>
          <p:nvPr/>
        </p:nvSpPr>
        <p:spPr>
          <a:xfrm>
            <a:off x="8375904" y="2433914"/>
            <a:ext cx="2770632" cy="2103120"/>
          </a:xfrm>
          <a:prstGeom prst="rect">
            <a:avLst/>
          </a:prstGeom>
          <a:noFill/>
          <a:ln>
            <a:noFill/>
          </a:ln>
        </p:spPr>
        <p:txBody>
          <a:bodyPr spcFirstLastPara="1" wrap="square" lIns="0" tIns="0" rIns="0" bIns="0" anchor="ctr" anchorCtr="0">
            <a:noAutofit/>
          </a:bodyPr>
          <a:lstStyle/>
          <a:p>
            <a:pPr lvl="0">
              <a:lnSpc>
                <a:spcPct val="125000"/>
              </a:lnSpc>
              <a:buClr>
                <a:srgbClr val="5B5750"/>
              </a:buClr>
              <a:buSzPts val="1300"/>
            </a:pPr>
            <a:r>
              <a:rPr lang="en-US" sz="1400" dirty="0">
                <a:solidFill>
                  <a:schemeClr val="bg2">
                    <a:lumMod val="50000"/>
                  </a:schemeClr>
                </a:solidFill>
                <a:latin typeface="Arial" panose="020B0604020202020204" pitchFamily="34" charset="0"/>
                <a:cs typeface="Arial" panose="020B0604020202020204" pitchFamily="34" charset="0"/>
              </a:rPr>
              <a:t>When protocols and policies aren't well documented, science suffers.</a:t>
            </a:r>
            <a:endParaRPr sz="1300" b="0" i="0" u="none" strike="noStrike" cap="none" dirty="0">
              <a:solidFill>
                <a:schemeClr val="bg2">
                  <a:lumMod val="50000"/>
                </a:schemeClr>
              </a:solidFill>
              <a:latin typeface="Arial" panose="020B0604020202020204" pitchFamily="34" charset="0"/>
              <a:ea typeface="Calibri"/>
              <a:cs typeface="Arial" panose="020B0604020202020204" pitchFamily="34" charset="0"/>
              <a:sym typeface="Calibri"/>
            </a:endParaRPr>
          </a:p>
        </p:txBody>
      </p:sp>
      <p:sp>
        <p:nvSpPr>
          <p:cNvPr id="32" name="Google Shape;32;p3"/>
          <p:cNvSpPr/>
          <p:nvPr/>
        </p:nvSpPr>
        <p:spPr>
          <a:xfrm>
            <a:off x="6274787" y="4520179"/>
            <a:ext cx="5744583" cy="640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B2B28"/>
              </a:buClr>
              <a:buSzPts val="3200"/>
              <a:buFont typeface="Arial"/>
              <a:buNone/>
            </a:pPr>
            <a:r>
              <a:rPr lang="en-US" sz="3200" b="1" dirty="0">
                <a:solidFill>
                  <a:srgbClr val="2B2B28"/>
                </a:solidFill>
              </a:rPr>
              <a:t>….just to name a few reasons</a:t>
            </a:r>
            <a:endParaRPr sz="32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9F6"/>
        </a:solidFill>
        <a:effectLst/>
      </p:bgPr>
    </p:bg>
    <p:spTree>
      <p:nvGrpSpPr>
        <p:cNvPr id="1" name="">
          <a:extLst>
            <a:ext uri="{FF2B5EF4-FFF2-40B4-BE49-F238E27FC236}">
              <a16:creationId xmlns:a16="http://schemas.microsoft.com/office/drawing/2014/main" id="{16AE8265-9C37-34A1-49C0-F4365188A25C}"/>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DDFF3F75-EEAF-7FCE-282C-80D2A95CF2DA}"/>
              </a:ext>
            </a:extLst>
          </p:cNvPr>
          <p:cNvSpPr txBox="1"/>
          <p:nvPr/>
        </p:nvSpPr>
        <p:spPr>
          <a:xfrm>
            <a:off x="53709" y="6476055"/>
            <a:ext cx="2648482" cy="261610"/>
          </a:xfrm>
          <a:prstGeom prst="rect">
            <a:avLst/>
          </a:prstGeom>
          <a:noFill/>
        </p:spPr>
        <p:txBody>
          <a:bodyPr wrap="square" rtlCol="0">
            <a:spAutoFit/>
          </a:bodyPr>
          <a:lstStyle/>
          <a:p>
            <a:r>
              <a:rPr lang="en-US" sz="1100" dirty="0">
                <a:hlinkClick r:id="rId3"/>
              </a:rPr>
              <a:t>https://</a:t>
            </a:r>
            <a:r>
              <a:rPr lang="en-US" sz="1100" dirty="0" err="1">
                <a:hlinkClick r:id="rId3"/>
              </a:rPr>
              <a:t>www.nature.com</a:t>
            </a:r>
            <a:r>
              <a:rPr lang="en-US" sz="1100" dirty="0">
                <a:hlinkClick r:id="rId3"/>
              </a:rPr>
              <a:t>/articles/533452a</a:t>
            </a:r>
            <a:endParaRPr lang="en-US" sz="1100" dirty="0"/>
          </a:p>
        </p:txBody>
      </p:sp>
      <p:grpSp>
        <p:nvGrpSpPr>
          <p:cNvPr id="44" name="Group 43">
            <a:extLst>
              <a:ext uri="{FF2B5EF4-FFF2-40B4-BE49-F238E27FC236}">
                <a16:creationId xmlns:a16="http://schemas.microsoft.com/office/drawing/2014/main" id="{176D491F-B219-5906-FF8B-E3FBDECF9102}"/>
              </a:ext>
            </a:extLst>
          </p:cNvPr>
          <p:cNvGrpSpPr/>
          <p:nvPr/>
        </p:nvGrpSpPr>
        <p:grpSpPr>
          <a:xfrm>
            <a:off x="1110601" y="997527"/>
            <a:ext cx="9780794" cy="5286334"/>
            <a:chOff x="230105" y="63500"/>
            <a:chExt cx="11444260" cy="6731000"/>
          </a:xfrm>
        </p:grpSpPr>
        <p:pic>
          <p:nvPicPr>
            <p:cNvPr id="30" name="Picture 29" descr="A graph of red and white text&#10;&#10;AI-generated content may be incorrect.">
              <a:extLst>
                <a:ext uri="{FF2B5EF4-FFF2-40B4-BE49-F238E27FC236}">
                  <a16:creationId xmlns:a16="http://schemas.microsoft.com/office/drawing/2014/main" id="{09388E0D-7F82-BB8C-0EB9-1466290F4841}"/>
                </a:ext>
              </a:extLst>
            </p:cNvPr>
            <p:cNvPicPr>
              <a:picLocks noChangeAspect="1"/>
            </p:cNvPicPr>
            <p:nvPr/>
          </p:nvPicPr>
          <p:blipFill>
            <a:blip r:embed="rId4"/>
            <a:stretch>
              <a:fillRect/>
            </a:stretch>
          </p:blipFill>
          <p:spPr>
            <a:xfrm>
              <a:off x="6949965" y="63500"/>
              <a:ext cx="4724400" cy="6731000"/>
            </a:xfrm>
            <a:prstGeom prst="rect">
              <a:avLst/>
            </a:prstGeom>
          </p:spPr>
        </p:pic>
        <p:pic>
          <p:nvPicPr>
            <p:cNvPr id="31" name="Picture 30" descr="A close-up of a website&#10;&#10;AI-generated content may be incorrect.">
              <a:extLst>
                <a:ext uri="{FF2B5EF4-FFF2-40B4-BE49-F238E27FC236}">
                  <a16:creationId xmlns:a16="http://schemas.microsoft.com/office/drawing/2014/main" id="{87D982AE-B0DF-3ED1-9C93-ADBFBF1C37D9}"/>
                </a:ext>
              </a:extLst>
            </p:cNvPr>
            <p:cNvPicPr>
              <a:picLocks noChangeAspect="1"/>
            </p:cNvPicPr>
            <p:nvPr/>
          </p:nvPicPr>
          <p:blipFill>
            <a:blip r:embed="rId5"/>
            <a:srcRect b="52809"/>
            <a:stretch>
              <a:fillRect/>
            </a:stretch>
          </p:blipFill>
          <p:spPr>
            <a:xfrm>
              <a:off x="230105" y="276770"/>
              <a:ext cx="6241832" cy="766218"/>
            </a:xfrm>
            <a:prstGeom prst="rect">
              <a:avLst/>
            </a:prstGeom>
          </p:spPr>
        </p:pic>
        <p:pic>
          <p:nvPicPr>
            <p:cNvPr id="33" name="Picture 32" descr="A graph of scientific experiments&#10;&#10;AI-generated content may be incorrect.">
              <a:extLst>
                <a:ext uri="{FF2B5EF4-FFF2-40B4-BE49-F238E27FC236}">
                  <a16:creationId xmlns:a16="http://schemas.microsoft.com/office/drawing/2014/main" id="{97E0BCF6-2403-F3CE-2F98-DBD40B7DB973}"/>
                </a:ext>
              </a:extLst>
            </p:cNvPr>
            <p:cNvPicPr>
              <a:picLocks noChangeAspect="1"/>
            </p:cNvPicPr>
            <p:nvPr/>
          </p:nvPicPr>
          <p:blipFill>
            <a:blip r:embed="rId6"/>
            <a:stretch>
              <a:fillRect/>
            </a:stretch>
          </p:blipFill>
          <p:spPr>
            <a:xfrm>
              <a:off x="1377949" y="2172205"/>
              <a:ext cx="4292601" cy="4521201"/>
            </a:xfrm>
            <a:prstGeom prst="rect">
              <a:avLst/>
            </a:prstGeom>
          </p:spPr>
        </p:pic>
        <p:sp>
          <p:nvSpPr>
            <p:cNvPr id="34" name="TextBox 33">
              <a:extLst>
                <a:ext uri="{FF2B5EF4-FFF2-40B4-BE49-F238E27FC236}">
                  <a16:creationId xmlns:a16="http://schemas.microsoft.com/office/drawing/2014/main" id="{1994ED0E-B5A9-226F-CC27-D6C4ABB5C86C}"/>
                </a:ext>
              </a:extLst>
            </p:cNvPr>
            <p:cNvSpPr txBox="1"/>
            <p:nvPr/>
          </p:nvSpPr>
          <p:spPr>
            <a:xfrm>
              <a:off x="276376" y="957260"/>
              <a:ext cx="6241832" cy="769441"/>
            </a:xfrm>
            <a:prstGeom prst="rect">
              <a:avLst/>
            </a:prstGeom>
            <a:noFill/>
          </p:spPr>
          <p:txBody>
            <a:bodyPr wrap="square" rtlCol="0">
              <a:spAutoFit/>
            </a:bodyPr>
            <a:lstStyle/>
            <a:p>
              <a:r>
                <a:rPr lang="en-US" sz="1100" b="1" i="1" dirty="0">
                  <a:latin typeface="Arial" panose="020B0604020202020204" pitchFamily="34" charset="0"/>
                  <a:cs typeface="Arial" panose="020B0604020202020204" pitchFamily="34" charset="0"/>
                </a:rPr>
                <a:t>Baker, M. (2016). </a:t>
              </a:r>
              <a:r>
                <a:rPr lang="en-US" sz="1100" i="1" dirty="0">
                  <a:latin typeface="Arial" panose="020B0604020202020204" pitchFamily="34" charset="0"/>
                  <a:cs typeface="Arial" panose="020B0604020202020204" pitchFamily="34" charset="0"/>
                </a:rPr>
                <a:t>Brief online survey emailed to Nature readers and promoted via affiliated websites/social media, yielding 1,576 self-selected respondents across disciplines (biology, chemistry, medicine, physics/engineering, earth/environment, other); data are self-reported attitudes and experiences, not independently verified reproducibility rates.</a:t>
              </a:r>
            </a:p>
          </p:txBody>
        </p:sp>
        <p:sp>
          <p:nvSpPr>
            <p:cNvPr id="35" name="Right Arrow 34">
              <a:extLst>
                <a:ext uri="{FF2B5EF4-FFF2-40B4-BE49-F238E27FC236}">
                  <a16:creationId xmlns:a16="http://schemas.microsoft.com/office/drawing/2014/main" id="{4A595443-EA93-4DBE-601C-186257A4B9DA}"/>
                </a:ext>
              </a:extLst>
            </p:cNvPr>
            <p:cNvSpPr/>
            <p:nvPr/>
          </p:nvSpPr>
          <p:spPr>
            <a:xfrm>
              <a:off x="6687075" y="2043782"/>
              <a:ext cx="640004" cy="240324"/>
            </a:xfrm>
            <a:prstGeom prst="right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Arrow 35">
              <a:extLst>
                <a:ext uri="{FF2B5EF4-FFF2-40B4-BE49-F238E27FC236}">
                  <a16:creationId xmlns:a16="http://schemas.microsoft.com/office/drawing/2014/main" id="{87A9F343-438E-3472-2489-A282D5961D52}"/>
                </a:ext>
              </a:extLst>
            </p:cNvPr>
            <p:cNvSpPr/>
            <p:nvPr/>
          </p:nvSpPr>
          <p:spPr>
            <a:xfrm>
              <a:off x="6687075" y="2494124"/>
              <a:ext cx="640004" cy="240324"/>
            </a:xfrm>
            <a:prstGeom prst="right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ight Arrow 36">
              <a:extLst>
                <a:ext uri="{FF2B5EF4-FFF2-40B4-BE49-F238E27FC236}">
                  <a16:creationId xmlns:a16="http://schemas.microsoft.com/office/drawing/2014/main" id="{E95397FF-FF65-8DC2-2E1F-6C3144059864}"/>
                </a:ext>
              </a:extLst>
            </p:cNvPr>
            <p:cNvSpPr/>
            <p:nvPr/>
          </p:nvSpPr>
          <p:spPr>
            <a:xfrm>
              <a:off x="6687075" y="2914650"/>
              <a:ext cx="640004" cy="240324"/>
            </a:xfrm>
            <a:prstGeom prst="right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ight Arrow 37">
              <a:extLst>
                <a:ext uri="{FF2B5EF4-FFF2-40B4-BE49-F238E27FC236}">
                  <a16:creationId xmlns:a16="http://schemas.microsoft.com/office/drawing/2014/main" id="{C222C76C-DA9E-BD9A-6BCA-B2CB76B29CA5}"/>
                </a:ext>
              </a:extLst>
            </p:cNvPr>
            <p:cNvSpPr/>
            <p:nvPr/>
          </p:nvSpPr>
          <p:spPr>
            <a:xfrm>
              <a:off x="6687075" y="3266596"/>
              <a:ext cx="640004" cy="240324"/>
            </a:xfrm>
            <a:prstGeom prst="right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ight Arrow 38">
              <a:extLst>
                <a:ext uri="{FF2B5EF4-FFF2-40B4-BE49-F238E27FC236}">
                  <a16:creationId xmlns:a16="http://schemas.microsoft.com/office/drawing/2014/main" id="{34339C88-60BC-D18E-352F-DC17B284E1A3}"/>
                </a:ext>
              </a:extLst>
            </p:cNvPr>
            <p:cNvSpPr/>
            <p:nvPr/>
          </p:nvSpPr>
          <p:spPr>
            <a:xfrm>
              <a:off x="6687075" y="3623016"/>
              <a:ext cx="640004" cy="240324"/>
            </a:xfrm>
            <a:prstGeom prst="right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ight Arrow 39">
              <a:extLst>
                <a:ext uri="{FF2B5EF4-FFF2-40B4-BE49-F238E27FC236}">
                  <a16:creationId xmlns:a16="http://schemas.microsoft.com/office/drawing/2014/main" id="{4AD2EAD2-B007-C462-A03B-E4DE00F41165}"/>
                </a:ext>
              </a:extLst>
            </p:cNvPr>
            <p:cNvSpPr/>
            <p:nvPr/>
          </p:nvSpPr>
          <p:spPr>
            <a:xfrm>
              <a:off x="6709935" y="3979436"/>
              <a:ext cx="640004" cy="240324"/>
            </a:xfrm>
            <a:prstGeom prst="right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ight Arrow 40">
              <a:extLst>
                <a:ext uri="{FF2B5EF4-FFF2-40B4-BE49-F238E27FC236}">
                  <a16:creationId xmlns:a16="http://schemas.microsoft.com/office/drawing/2014/main" id="{F6CA8029-601F-7140-97F3-7AA5FD34DFE3}"/>
                </a:ext>
              </a:extLst>
            </p:cNvPr>
            <p:cNvSpPr/>
            <p:nvPr/>
          </p:nvSpPr>
          <p:spPr>
            <a:xfrm>
              <a:off x="6709935" y="4986918"/>
              <a:ext cx="640004" cy="240324"/>
            </a:xfrm>
            <a:prstGeom prst="right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ight Arrow 41">
              <a:extLst>
                <a:ext uri="{FF2B5EF4-FFF2-40B4-BE49-F238E27FC236}">
                  <a16:creationId xmlns:a16="http://schemas.microsoft.com/office/drawing/2014/main" id="{9F158421-CA4F-6BF9-3EE9-ED42B23D6691}"/>
                </a:ext>
              </a:extLst>
            </p:cNvPr>
            <p:cNvSpPr/>
            <p:nvPr/>
          </p:nvSpPr>
          <p:spPr>
            <a:xfrm>
              <a:off x="6709935" y="5388470"/>
              <a:ext cx="640004" cy="240324"/>
            </a:xfrm>
            <a:prstGeom prst="right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ight Arrow 42">
              <a:extLst>
                <a:ext uri="{FF2B5EF4-FFF2-40B4-BE49-F238E27FC236}">
                  <a16:creationId xmlns:a16="http://schemas.microsoft.com/office/drawing/2014/main" id="{E619DFC5-C461-B6E6-2BC6-A758B727B687}"/>
                </a:ext>
              </a:extLst>
            </p:cNvPr>
            <p:cNvSpPr/>
            <p:nvPr/>
          </p:nvSpPr>
          <p:spPr>
            <a:xfrm>
              <a:off x="6709935" y="5794928"/>
              <a:ext cx="640004" cy="240324"/>
            </a:xfrm>
            <a:prstGeom prst="rightArrow">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Text 2">
            <a:extLst>
              <a:ext uri="{FF2B5EF4-FFF2-40B4-BE49-F238E27FC236}">
                <a16:creationId xmlns:a16="http://schemas.microsoft.com/office/drawing/2014/main" id="{D8569E83-45BF-BD84-5204-037E21A88E0A}"/>
              </a:ext>
            </a:extLst>
          </p:cNvPr>
          <p:cNvSpPr/>
          <p:nvPr/>
        </p:nvSpPr>
        <p:spPr>
          <a:xfrm>
            <a:off x="731520" y="379417"/>
            <a:ext cx="10698480" cy="777240"/>
          </a:xfrm>
          <a:prstGeom prst="rect">
            <a:avLst/>
          </a:prstGeom>
          <a:noFill/>
          <a:ln/>
        </p:spPr>
        <p:txBody>
          <a:bodyPr wrap="square" lIns="0" tIns="0" rIns="0" bIns="0" rtlCol="0" anchor="ctr"/>
          <a:lstStyle/>
          <a:p>
            <a:pPr marL="0" indent="0">
              <a:buNone/>
            </a:pPr>
            <a:r>
              <a:rPr lang="en-US" sz="3000" b="1" dirty="0">
                <a:solidFill>
                  <a:srgbClr val="2B2B28"/>
                </a:solidFill>
                <a:latin typeface="Arial" pitchFamily="34" charset="0"/>
                <a:ea typeface="Arial" pitchFamily="34" charset="-122"/>
                <a:cs typeface="Arial" pitchFamily="34" charset="-120"/>
              </a:rPr>
              <a:t>Reproducibility</a:t>
            </a:r>
            <a:endParaRPr lang="en-US" sz="3000" dirty="0"/>
          </a:p>
        </p:txBody>
      </p:sp>
    </p:spTree>
    <p:extLst>
      <p:ext uri="{BB962C8B-B14F-4D97-AF65-F5344CB8AC3E}">
        <p14:creationId xmlns:p14="http://schemas.microsoft.com/office/powerpoint/2010/main" val="2493272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7">
    <p:bg>
      <p:bgPr>
        <a:solidFill>
          <a:srgbClr val="FAF9F6"/>
        </a:solidFill>
        <a:effectLst/>
      </p:bgPr>
    </p:bg>
    <p:spTree>
      <p:nvGrpSpPr>
        <p:cNvPr id="1" name=""/>
        <p:cNvGrpSpPr/>
        <p:nvPr/>
      </p:nvGrpSpPr>
      <p:grpSpPr>
        <a:xfrm>
          <a:off x="0" y="0"/>
          <a:ext cx="0" cy="0"/>
          <a:chOff x="0" y="0"/>
          <a:chExt cx="0" cy="0"/>
        </a:xfrm>
      </p:grpSpPr>
      <p:sp>
        <p:nvSpPr>
          <p:cNvPr id="2" name="Shape 0"/>
          <p:cNvSpPr/>
          <p:nvPr/>
        </p:nvSpPr>
        <p:spPr>
          <a:xfrm>
            <a:off x="731520" y="685800"/>
            <a:ext cx="1737360" cy="365760"/>
          </a:xfrm>
          <a:prstGeom prst="roundRect">
            <a:avLst>
              <a:gd name="adj" fmla="val 50000"/>
            </a:avLst>
          </a:prstGeom>
          <a:solidFill>
            <a:srgbClr val="3F5C66"/>
          </a:solidFill>
          <a:ln/>
        </p:spPr>
        <p:txBody>
          <a:bodyPr/>
          <a:lstStyle/>
          <a:p>
            <a:endParaRPr lang="en-US"/>
          </a:p>
        </p:txBody>
      </p:sp>
      <p:sp>
        <p:nvSpPr>
          <p:cNvPr id="3" name="Text 1"/>
          <p:cNvSpPr/>
          <p:nvPr/>
        </p:nvSpPr>
        <p:spPr>
          <a:xfrm>
            <a:off x="731520" y="685800"/>
            <a:ext cx="1737360" cy="365760"/>
          </a:xfrm>
          <a:prstGeom prst="rect">
            <a:avLst/>
          </a:prstGeom>
          <a:noFill/>
          <a:ln/>
        </p:spPr>
        <p:txBody>
          <a:bodyPr wrap="square" lIns="0" tIns="0" rIns="0" bIns="0" rtlCol="0" anchor="ctr"/>
          <a:lstStyle/>
          <a:p>
            <a:pPr marL="0" indent="0" algn="ctr">
              <a:buNone/>
            </a:pPr>
            <a:r>
              <a:rPr lang="en-US" sz="1100" b="1" kern="0" spc="100" dirty="0">
                <a:solidFill>
                  <a:srgbClr val="FFFFFF"/>
                </a:solidFill>
                <a:latin typeface="Arial" pitchFamily="34" charset="0"/>
                <a:ea typeface="Arial" pitchFamily="34" charset="-122"/>
                <a:cs typeface="Arial" pitchFamily="34" charset="-120"/>
              </a:rPr>
              <a:t>DISCUSSION</a:t>
            </a:r>
            <a:endParaRPr lang="en-US" sz="1100" dirty="0"/>
          </a:p>
        </p:txBody>
      </p:sp>
      <p:sp>
        <p:nvSpPr>
          <p:cNvPr id="4" name="Text 2"/>
          <p:cNvSpPr/>
          <p:nvPr/>
        </p:nvSpPr>
        <p:spPr>
          <a:xfrm>
            <a:off x="731520" y="1234440"/>
            <a:ext cx="10698480" cy="777240"/>
          </a:xfrm>
          <a:prstGeom prst="rect">
            <a:avLst/>
          </a:prstGeom>
          <a:noFill/>
          <a:ln/>
        </p:spPr>
        <p:txBody>
          <a:bodyPr wrap="square" lIns="0" tIns="0" rIns="0" bIns="0" rtlCol="0" anchor="ctr"/>
          <a:lstStyle/>
          <a:p>
            <a:pPr marL="0" indent="0">
              <a:buNone/>
            </a:pPr>
            <a:r>
              <a:rPr lang="en-US" sz="3000" b="1" dirty="0">
                <a:solidFill>
                  <a:srgbClr val="2B2B28"/>
                </a:solidFill>
                <a:latin typeface="Arial" pitchFamily="34" charset="0"/>
                <a:ea typeface="Arial" pitchFamily="34" charset="-122"/>
                <a:cs typeface="Arial" pitchFamily="34" charset="-120"/>
              </a:rPr>
              <a:t>Reproducibility</a:t>
            </a:r>
            <a:endParaRPr lang="en-US" sz="3000" dirty="0"/>
          </a:p>
        </p:txBody>
      </p:sp>
      <p:sp>
        <p:nvSpPr>
          <p:cNvPr id="5" name="Shape 3"/>
          <p:cNvSpPr/>
          <p:nvPr/>
        </p:nvSpPr>
        <p:spPr>
          <a:xfrm>
            <a:off x="731520" y="2313432"/>
            <a:ext cx="365760" cy="365760"/>
          </a:xfrm>
          <a:prstGeom prst="roundRect">
            <a:avLst>
              <a:gd name="adj" fmla="val 15000"/>
            </a:avLst>
          </a:prstGeom>
          <a:solidFill>
            <a:srgbClr val="EAE8E3"/>
          </a:solidFill>
          <a:ln/>
        </p:spPr>
        <p:txBody>
          <a:bodyPr/>
          <a:lstStyle/>
          <a:p>
            <a:endParaRPr lang="en-US"/>
          </a:p>
        </p:txBody>
      </p:sp>
      <p:sp>
        <p:nvSpPr>
          <p:cNvPr id="6" name="Text 4"/>
          <p:cNvSpPr/>
          <p:nvPr/>
        </p:nvSpPr>
        <p:spPr>
          <a:xfrm>
            <a:off x="731520" y="231343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1</a:t>
            </a:r>
            <a:endParaRPr lang="en-US" sz="1300" dirty="0"/>
          </a:p>
        </p:txBody>
      </p:sp>
      <p:sp>
        <p:nvSpPr>
          <p:cNvPr id="7" name="Text 5"/>
          <p:cNvSpPr/>
          <p:nvPr/>
        </p:nvSpPr>
        <p:spPr>
          <a:xfrm>
            <a:off x="1280160" y="3616393"/>
            <a:ext cx="10149840" cy="1249680"/>
          </a:xfrm>
          <a:prstGeom prst="rect">
            <a:avLst/>
          </a:prstGeom>
          <a:noFill/>
          <a:ln/>
        </p:spPr>
        <p:txBody>
          <a:bodyPr wrap="square" lIns="0" tIns="0" rIns="0" bIns="0" rtlCol="0" anchor="t"/>
          <a:lstStyle/>
          <a:p>
            <a:pPr marL="0" indent="0">
              <a:lnSpc>
                <a:spcPct val="115000"/>
              </a:lnSpc>
              <a:buNone/>
            </a:pPr>
            <a:r>
              <a:rPr lang="en-US" sz="1450" dirty="0">
                <a:solidFill>
                  <a:srgbClr val="5B5750"/>
                </a:solidFill>
                <a:latin typeface="Arial" pitchFamily="34" charset="0"/>
                <a:ea typeface="Arial" pitchFamily="34" charset="-122"/>
                <a:cs typeface="Arial" pitchFamily="34" charset="-120"/>
              </a:rPr>
              <a:t>Have you ever tried to reproduce your own past experiment and struggled because the record-keeping wasn't detailed enough?</a:t>
            </a:r>
            <a:endParaRPr lang="en-US" sz="1450" dirty="0"/>
          </a:p>
        </p:txBody>
      </p:sp>
      <p:sp>
        <p:nvSpPr>
          <p:cNvPr id="8" name="Shape 6"/>
          <p:cNvSpPr/>
          <p:nvPr/>
        </p:nvSpPr>
        <p:spPr>
          <a:xfrm>
            <a:off x="731520" y="3654552"/>
            <a:ext cx="365760" cy="365760"/>
          </a:xfrm>
          <a:prstGeom prst="roundRect">
            <a:avLst>
              <a:gd name="adj" fmla="val 15000"/>
            </a:avLst>
          </a:prstGeom>
          <a:solidFill>
            <a:srgbClr val="EAE8E3"/>
          </a:solidFill>
          <a:ln/>
        </p:spPr>
        <p:txBody>
          <a:bodyPr/>
          <a:lstStyle/>
          <a:p>
            <a:endParaRPr lang="en-US"/>
          </a:p>
        </p:txBody>
      </p:sp>
      <p:sp>
        <p:nvSpPr>
          <p:cNvPr id="9" name="Text 7"/>
          <p:cNvSpPr/>
          <p:nvPr/>
        </p:nvSpPr>
        <p:spPr>
          <a:xfrm>
            <a:off x="731520" y="365455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2</a:t>
            </a:r>
            <a:endParaRPr lang="en-US" sz="1300" dirty="0"/>
          </a:p>
        </p:txBody>
      </p:sp>
      <p:sp>
        <p:nvSpPr>
          <p:cNvPr id="10" name="Text 8"/>
          <p:cNvSpPr/>
          <p:nvPr/>
        </p:nvSpPr>
        <p:spPr>
          <a:xfrm>
            <a:off x="1280160" y="2376886"/>
            <a:ext cx="10149840" cy="1249680"/>
          </a:xfrm>
          <a:prstGeom prst="rect">
            <a:avLst/>
          </a:prstGeom>
          <a:noFill/>
          <a:ln/>
        </p:spPr>
        <p:txBody>
          <a:bodyPr wrap="square" lIns="0" tIns="0" rIns="0" bIns="0" rtlCol="0" anchor="t"/>
          <a:lstStyle/>
          <a:p>
            <a:pPr>
              <a:lnSpc>
                <a:spcPct val="115000"/>
              </a:lnSpc>
            </a:pPr>
            <a:r>
              <a:rPr lang="en-US" sz="1400" dirty="0">
                <a:solidFill>
                  <a:schemeClr val="bg2">
                    <a:lumMod val="50000"/>
                  </a:schemeClr>
                </a:solidFill>
                <a:latin typeface="Arial" panose="020B0604020202020204" pitchFamily="34" charset="0"/>
                <a:cs typeface="Arial" panose="020B0604020202020204" pitchFamily="34" charset="0"/>
              </a:rPr>
              <a:t>Do you think the reproducibility crisis is primarily a scientific problem, a statistical problem, or a systems problem?</a:t>
            </a:r>
          </a:p>
        </p:txBody>
      </p:sp>
      <p:sp>
        <p:nvSpPr>
          <p:cNvPr id="11" name="Shape 9"/>
          <p:cNvSpPr/>
          <p:nvPr/>
        </p:nvSpPr>
        <p:spPr>
          <a:xfrm>
            <a:off x="731520" y="4995672"/>
            <a:ext cx="365760" cy="365760"/>
          </a:xfrm>
          <a:prstGeom prst="roundRect">
            <a:avLst>
              <a:gd name="adj" fmla="val 15000"/>
            </a:avLst>
          </a:prstGeom>
          <a:solidFill>
            <a:srgbClr val="EAE8E3"/>
          </a:solidFill>
          <a:ln/>
        </p:spPr>
        <p:txBody>
          <a:bodyPr/>
          <a:lstStyle/>
          <a:p>
            <a:endParaRPr lang="en-US"/>
          </a:p>
        </p:txBody>
      </p:sp>
      <p:sp>
        <p:nvSpPr>
          <p:cNvPr id="12" name="Text 10"/>
          <p:cNvSpPr/>
          <p:nvPr/>
        </p:nvSpPr>
        <p:spPr>
          <a:xfrm>
            <a:off x="731520" y="4995672"/>
            <a:ext cx="365760" cy="365760"/>
          </a:xfrm>
          <a:prstGeom prst="rect">
            <a:avLst/>
          </a:prstGeom>
          <a:noFill/>
          <a:ln/>
        </p:spPr>
        <p:txBody>
          <a:bodyPr wrap="square" lIns="0" tIns="0" rIns="0" bIns="0" rtlCol="0" anchor="ctr"/>
          <a:lstStyle/>
          <a:p>
            <a:pPr marL="0" indent="0" algn="ctr">
              <a:buNone/>
            </a:pPr>
            <a:r>
              <a:rPr lang="en-US" sz="1300" b="1" dirty="0">
                <a:solidFill>
                  <a:srgbClr val="3F5C66"/>
                </a:solidFill>
                <a:latin typeface="Arial" pitchFamily="34" charset="0"/>
                <a:ea typeface="Arial" pitchFamily="34" charset="-122"/>
                <a:cs typeface="Arial" pitchFamily="34" charset="-120"/>
              </a:rPr>
              <a:t>3</a:t>
            </a:r>
            <a:endParaRPr lang="en-US" sz="1300" dirty="0"/>
          </a:p>
        </p:txBody>
      </p:sp>
      <p:sp>
        <p:nvSpPr>
          <p:cNvPr id="13" name="Text 11"/>
          <p:cNvSpPr/>
          <p:nvPr/>
        </p:nvSpPr>
        <p:spPr>
          <a:xfrm>
            <a:off x="1280160" y="4968240"/>
            <a:ext cx="10149840" cy="1249680"/>
          </a:xfrm>
          <a:prstGeom prst="rect">
            <a:avLst/>
          </a:prstGeom>
          <a:noFill/>
          <a:ln/>
        </p:spPr>
        <p:txBody>
          <a:bodyPr wrap="square" lIns="0" tIns="0" rIns="0" bIns="0" rtlCol="0" anchor="t"/>
          <a:lstStyle/>
          <a:p>
            <a:pPr>
              <a:lnSpc>
                <a:spcPct val="115000"/>
              </a:lnSpc>
            </a:pPr>
            <a:r>
              <a:rPr lang="en-US" sz="1400" dirty="0">
                <a:solidFill>
                  <a:schemeClr val="bg2">
                    <a:lumMod val="50000"/>
                  </a:schemeClr>
                </a:solidFill>
                <a:latin typeface="Arial" panose="020B0604020202020204" pitchFamily="34" charset="0"/>
                <a:cs typeface="Arial" panose="020B0604020202020204" pitchFamily="34" charset="0"/>
              </a:rPr>
              <a:t>Are there tradeoffs between maximizing productivity and maximizing reproducibility?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1451</TotalTime>
  <Words>3214</Words>
  <Application>Microsoft Macintosh PowerPoint</Application>
  <PresentationFormat>Widescreen</PresentationFormat>
  <Paragraphs>318</Paragraphs>
  <Slides>28</Slides>
  <Notes>28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Miller, Samara</cp:lastModifiedBy>
  <cp:revision>5</cp:revision>
  <dcterms:created xsi:type="dcterms:W3CDTF">2026-07-29T20:50:35Z</dcterms:created>
  <dcterms:modified xsi:type="dcterms:W3CDTF">2026-07-30T21:46:52Z</dcterms:modified>
</cp:coreProperties>
</file>